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53" r:id="rId2"/>
  </p:sldMasterIdLst>
  <p:notesMasterIdLst>
    <p:notesMasterId r:id="rId18"/>
  </p:notesMasterIdLst>
  <p:handoutMasterIdLst>
    <p:handoutMasterId r:id="rId19"/>
  </p:handoutMasterIdLst>
  <p:sldIdLst>
    <p:sldId id="256" r:id="rId3"/>
    <p:sldId id="257" r:id="rId4"/>
    <p:sldId id="271" r:id="rId5"/>
    <p:sldId id="259" r:id="rId6"/>
    <p:sldId id="260" r:id="rId7"/>
    <p:sldId id="258" r:id="rId8"/>
    <p:sldId id="265" r:id="rId9"/>
    <p:sldId id="263" r:id="rId10"/>
    <p:sldId id="264" r:id="rId11"/>
    <p:sldId id="266" r:id="rId12"/>
    <p:sldId id="272" r:id="rId13"/>
    <p:sldId id="267" r:id="rId14"/>
    <p:sldId id="268" r:id="rId15"/>
    <p:sldId id="269" r:id="rId16"/>
    <p:sldId id="270" r:id="rId17"/>
  </p:sldIdLst>
  <p:sldSz cx="9144000" cy="6858000" type="screen4x3"/>
  <p:notesSz cx="7102475" cy="89916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99FF"/>
    <a:srgbClr val="000000"/>
    <a:srgbClr val="9999FF"/>
    <a:srgbClr val="003399"/>
    <a:srgbClr val="336699"/>
    <a:srgbClr val="008080"/>
    <a:srgbClr val="FF0000"/>
    <a:srgbClr val="9604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79" autoAdjust="0"/>
  </p:normalViewPr>
  <p:slideViewPr>
    <p:cSldViewPr>
      <p:cViewPr>
        <p:scale>
          <a:sx n="66" d="100"/>
          <a:sy n="66" d="100"/>
        </p:scale>
        <p:origin x="680" y="1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7411" name="Rectangle 3"/>
          <p:cNvSpPr>
            <a:spLocks noGrp="1" noChangeArrowheads="1"/>
          </p:cNvSpPr>
          <p:nvPr>
            <p:ph type="dt" sz="quarter" idx="1"/>
          </p:nvPr>
        </p:nvSpPr>
        <p:spPr bwMode="auto">
          <a:xfrm>
            <a:off x="4024313" y="0"/>
            <a:ext cx="3078162"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7412" name="Rectangle 4"/>
          <p:cNvSpPr>
            <a:spLocks noGrp="1" noChangeArrowheads="1"/>
          </p:cNvSpPr>
          <p:nvPr>
            <p:ph type="ftr" sz="quarter" idx="2"/>
          </p:nvPr>
        </p:nvSpPr>
        <p:spPr bwMode="auto">
          <a:xfrm>
            <a:off x="0" y="8542338"/>
            <a:ext cx="3078163"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7413" name="Rectangle 5"/>
          <p:cNvSpPr>
            <a:spLocks noGrp="1" noChangeArrowheads="1"/>
          </p:cNvSpPr>
          <p:nvPr>
            <p:ph type="sldNum" sz="quarter" idx="3"/>
          </p:nvPr>
        </p:nvSpPr>
        <p:spPr bwMode="auto">
          <a:xfrm>
            <a:off x="4024313" y="8542338"/>
            <a:ext cx="3078162"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F6168EAF-C73D-4C5C-8DA9-0A27C64E7F41}" type="slidenum">
              <a:rPr lang="en-US"/>
              <a:pPr/>
              <a:t>‹#›</a:t>
            </a:fld>
            <a:endParaRPr lang="en-US"/>
          </a:p>
        </p:txBody>
      </p:sp>
    </p:spTree>
    <p:extLst>
      <p:ext uri="{BB962C8B-B14F-4D97-AF65-F5344CB8AC3E}">
        <p14:creationId xmlns:p14="http://schemas.microsoft.com/office/powerpoint/2010/main" val="1629869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5363" name="Rectangle 3"/>
          <p:cNvSpPr>
            <a:spLocks noGrp="1" noChangeArrowheads="1"/>
          </p:cNvSpPr>
          <p:nvPr>
            <p:ph type="dt" idx="1"/>
          </p:nvPr>
        </p:nvSpPr>
        <p:spPr bwMode="auto">
          <a:xfrm>
            <a:off x="4024313" y="0"/>
            <a:ext cx="3078162"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5364" name="Rectangle 4"/>
          <p:cNvSpPr>
            <a:spLocks noGrp="1" noRot="1" noChangeAspect="1" noChangeArrowheads="1" noTextEdit="1"/>
          </p:cNvSpPr>
          <p:nvPr>
            <p:ph type="sldImg" idx="2"/>
          </p:nvPr>
        </p:nvSpPr>
        <p:spPr bwMode="auto">
          <a:xfrm>
            <a:off x="1303338" y="674688"/>
            <a:ext cx="4495800" cy="33718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947738" y="4270375"/>
            <a:ext cx="5207000" cy="404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0" y="8542338"/>
            <a:ext cx="3078163"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5367" name="Rectangle 7"/>
          <p:cNvSpPr>
            <a:spLocks noGrp="1" noChangeArrowheads="1"/>
          </p:cNvSpPr>
          <p:nvPr>
            <p:ph type="sldNum" sz="quarter" idx="5"/>
          </p:nvPr>
        </p:nvSpPr>
        <p:spPr bwMode="auto">
          <a:xfrm>
            <a:off x="4024313" y="8542338"/>
            <a:ext cx="3078162"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93695B57-D6C6-4C3E-8F47-68C7BB5E64EA}" type="slidenum">
              <a:rPr lang="en-US"/>
              <a:pPr/>
              <a:t>‹#›</a:t>
            </a:fld>
            <a:endParaRPr lang="en-US"/>
          </a:p>
        </p:txBody>
      </p:sp>
    </p:spTree>
    <p:extLst>
      <p:ext uri="{BB962C8B-B14F-4D97-AF65-F5344CB8AC3E}">
        <p14:creationId xmlns:p14="http://schemas.microsoft.com/office/powerpoint/2010/main" val="26115297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35674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21118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EA6C7B-2AAC-4E99-8243-1BC11AA93915}" type="datetime1">
              <a:rPr lang="en-US" smtClean="0"/>
              <a:pPr/>
              <a:t>4/26/2015</a:t>
            </a:fld>
            <a:endParaRPr lang="en-US"/>
          </a:p>
        </p:txBody>
      </p:sp>
      <p:sp>
        <p:nvSpPr>
          <p:cNvPr id="5" name="Footer Placeholder 4"/>
          <p:cNvSpPr>
            <a:spLocks noGrp="1"/>
          </p:cNvSpPr>
          <p:nvPr>
            <p:ph type="ftr" sz="quarter" idx="11"/>
          </p:nvPr>
        </p:nvSpPr>
        <p:spPr/>
        <p:txBody>
          <a:bodyPr/>
          <a:lstStyle/>
          <a:p>
            <a:r>
              <a:rPr lang="en-US" smtClean="0"/>
              <a:t>[Project Name]</a:t>
            </a:r>
            <a:endParaRPr lang="en-US" dirty="0"/>
          </a:p>
        </p:txBody>
      </p:sp>
      <p:sp>
        <p:nvSpPr>
          <p:cNvPr id="6" name="Slide Number Placeholder 5"/>
          <p:cNvSpPr>
            <a:spLocks noGrp="1"/>
          </p:cNvSpPr>
          <p:nvPr>
            <p:ph type="sldNum" sz="quarter" idx="12"/>
          </p:nvPr>
        </p:nvSpPr>
        <p:spPr/>
        <p:txBody>
          <a:bodyPr/>
          <a:lstStyle/>
          <a:p>
            <a:fld id="{D6715BA7-EDC6-455F-A4B7-3BA2722A7116}"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5710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02664E-4CE3-445B-8B2F-A95623935C98}" type="slidenum">
              <a:rPr lang="en-US" smtClean="0"/>
              <a:pPr/>
              <a:t>‹#›</a:t>
            </a:fld>
            <a:endParaRPr lang="en-US"/>
          </a:p>
        </p:txBody>
      </p:sp>
    </p:spTree>
    <p:extLst>
      <p:ext uri="{BB962C8B-B14F-4D97-AF65-F5344CB8AC3E}">
        <p14:creationId xmlns:p14="http://schemas.microsoft.com/office/powerpoint/2010/main" val="4277126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49C214-0DF8-4760-8580-9E30D00875CA}" type="slidenum">
              <a:rPr lang="en-US" smtClean="0"/>
              <a:pPr/>
              <a:t>‹#›</a:t>
            </a:fld>
            <a:endParaRPr lang="en-US"/>
          </a:p>
        </p:txBody>
      </p:sp>
    </p:spTree>
    <p:extLst>
      <p:ext uri="{BB962C8B-B14F-4D97-AF65-F5344CB8AC3E}">
        <p14:creationId xmlns:p14="http://schemas.microsoft.com/office/powerpoint/2010/main" val="3260671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4800" y="1524000"/>
            <a:ext cx="8610600" cy="4572000"/>
          </a:xfrm>
        </p:spPr>
        <p:txBody>
          <a:bodyPr/>
          <a:lstStyle/>
          <a:p>
            <a:r>
              <a:rPr lang="en-US" smtClean="0"/>
              <a:t>Click icon to add table</a:t>
            </a:r>
            <a:endParaRPr lang="en-US"/>
          </a:p>
        </p:txBody>
      </p:sp>
      <p:sp>
        <p:nvSpPr>
          <p:cNvPr id="4" name="Slide Number Placeholder 3"/>
          <p:cNvSpPr>
            <a:spLocks noGrp="1"/>
          </p:cNvSpPr>
          <p:nvPr>
            <p:ph type="sldNum" sz="quarter" idx="10"/>
          </p:nvPr>
        </p:nvSpPr>
        <p:spPr>
          <a:xfrm>
            <a:off x="6553200" y="6248400"/>
            <a:ext cx="1905000" cy="457200"/>
          </a:xfrm>
        </p:spPr>
        <p:txBody>
          <a:bodyPr/>
          <a:lstStyle>
            <a:lvl1pPr>
              <a:defRPr/>
            </a:lvl1pPr>
          </a:lstStyle>
          <a:p>
            <a:fld id="{1D328A14-1B17-418A-B05D-DE097A2E4CD4}" type="slidenum">
              <a:rPr lang="en-US"/>
              <a:pPr/>
              <a:t>‹#›</a:t>
            </a:fld>
            <a:endParaRPr lang="en-US"/>
          </a:p>
        </p:txBody>
      </p:sp>
    </p:spTree>
    <p:extLst>
      <p:ext uri="{BB962C8B-B14F-4D97-AF65-F5344CB8AC3E}">
        <p14:creationId xmlns:p14="http://schemas.microsoft.com/office/powerpoint/2010/main" val="155680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5A58E1-8250-493B-B884-70BDEFC0F627}" type="slidenum">
              <a:rPr lang="en-US" smtClean="0"/>
              <a:pPr/>
              <a:t>‹#›</a:t>
            </a:fld>
            <a:endParaRPr lang="en-US"/>
          </a:p>
        </p:txBody>
      </p:sp>
    </p:spTree>
    <p:extLst>
      <p:ext uri="{BB962C8B-B14F-4D97-AF65-F5344CB8AC3E}">
        <p14:creationId xmlns:p14="http://schemas.microsoft.com/office/powerpoint/2010/main" val="217770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4/26/2015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7C7EAB-DB46-43DF-8596-C2B52402404E}"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308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4/26/2015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BFF0FD-6449-44CE-BDCF-58F03D5849C5}" type="slidenum">
              <a:rPr lang="en-US" smtClean="0"/>
              <a:pPr/>
              <a:t>‹#›</a:t>
            </a:fld>
            <a:endParaRPr lang="en-US"/>
          </a:p>
        </p:txBody>
      </p:sp>
    </p:spTree>
    <p:extLst>
      <p:ext uri="{BB962C8B-B14F-4D97-AF65-F5344CB8AC3E}">
        <p14:creationId xmlns:p14="http://schemas.microsoft.com/office/powerpoint/2010/main" val="250697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4/26/2015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BE07A2-8F3F-43EA-8190-5C0F5DBCB128}" type="slidenum">
              <a:rPr lang="en-US" smtClean="0"/>
              <a:pPr/>
              <a:t>‹#›</a:t>
            </a:fld>
            <a:endParaRPr lang="en-US"/>
          </a:p>
        </p:txBody>
      </p:sp>
    </p:spTree>
    <p:extLst>
      <p:ext uri="{BB962C8B-B14F-4D97-AF65-F5344CB8AC3E}">
        <p14:creationId xmlns:p14="http://schemas.microsoft.com/office/powerpoint/2010/main" val="3188618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4/26/2015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41C57E-AD13-40F2-A81A-2F138F7616F5}" type="slidenum">
              <a:rPr lang="en-US" smtClean="0"/>
              <a:pPr/>
              <a:t>‹#›</a:t>
            </a:fld>
            <a:endParaRPr lang="en-US"/>
          </a:p>
        </p:txBody>
      </p:sp>
    </p:spTree>
    <p:extLst>
      <p:ext uri="{BB962C8B-B14F-4D97-AF65-F5344CB8AC3E}">
        <p14:creationId xmlns:p14="http://schemas.microsoft.com/office/powerpoint/2010/main" val="385361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t>4/26/2015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52D6C088-08CC-415B-B66C-7FB9F355D4B5}" type="slidenum">
              <a:rPr lang="en-US" smtClean="0"/>
              <a:pPr/>
              <a:t>‹#›</a:t>
            </a:fld>
            <a:endParaRPr lang="en-US"/>
          </a:p>
        </p:txBody>
      </p:sp>
    </p:spTree>
    <p:extLst>
      <p:ext uri="{BB962C8B-B14F-4D97-AF65-F5344CB8AC3E}">
        <p14:creationId xmlns:p14="http://schemas.microsoft.com/office/powerpoint/2010/main" val="23001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6DFF08F-DC6B-4601-B491-B0F83F6DD2DA}" type="datetimeFigureOut">
              <a:rPr lang="en-US" smtClean="0"/>
              <a:t>4/26/2015</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D21AB4E-837D-4378-A7DF-B8058FB534E0}" type="slidenum">
              <a:rPr lang="en-US" smtClean="0"/>
              <a:pPr/>
              <a:t>‹#›</a:t>
            </a:fld>
            <a:endParaRPr lang="en-US"/>
          </a:p>
        </p:txBody>
      </p:sp>
    </p:spTree>
    <p:extLst>
      <p:ext uri="{BB962C8B-B14F-4D97-AF65-F5344CB8AC3E}">
        <p14:creationId xmlns:p14="http://schemas.microsoft.com/office/powerpoint/2010/main" val="1504002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DD058F-B960-4439-B370-43D89816EE05}" type="datetimeFigureOut">
              <a:rPr lang="en-US" smtClean="0"/>
              <a:t>4/26/2015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401597-B59A-4976-A029-868E98DEBDD8}" type="slidenum">
              <a:rPr lang="en-US" smtClean="0"/>
              <a:pPr/>
              <a:t>‹#›</a:t>
            </a:fld>
            <a:endParaRPr lang="en-US"/>
          </a:p>
        </p:txBody>
      </p:sp>
    </p:spTree>
    <p:extLst>
      <p:ext uri="{BB962C8B-B14F-4D97-AF65-F5344CB8AC3E}">
        <p14:creationId xmlns:p14="http://schemas.microsoft.com/office/powerpoint/2010/main" val="476697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smtClean="0"/>
              <a:pPr/>
              <a:t>4/26/2015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5F942D4-5753-465C-9BBC-A662EA664AFD}"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362566"/>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 id="2147483965"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world-tourism.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a:xfrm>
            <a:off x="862458" y="520446"/>
            <a:ext cx="7546905" cy="546353"/>
          </a:xfrm>
        </p:spPr>
        <p:txBody>
          <a:bodyPr>
            <a:noAutofit/>
          </a:bodyPr>
          <a:lstStyle/>
          <a:p>
            <a:pPr algn="l"/>
            <a:r>
              <a:rPr lang="en-US" sz="2000" b="1" dirty="0" smtClean="0"/>
              <a:t/>
            </a:r>
            <a:br>
              <a:rPr lang="en-US" sz="2000" b="1" dirty="0" smtClean="0"/>
            </a:br>
            <a:r>
              <a:rPr lang="en-US" sz="1800" b="1" dirty="0" smtClean="0"/>
              <a:t>Multidisciplinary Colloquium Project</a:t>
            </a:r>
            <a:endParaRPr lang="en-US" sz="1800" b="1" dirty="0"/>
          </a:p>
        </p:txBody>
      </p:sp>
      <p:sp>
        <p:nvSpPr>
          <p:cNvPr id="4" name="Rectangle 4"/>
          <p:cNvSpPr>
            <a:spLocks noGrp="1" noChangeArrowheads="1"/>
          </p:cNvSpPr>
          <p:nvPr>
            <p:ph type="dt" sz="half" idx="10"/>
          </p:nvPr>
        </p:nvSpPr>
        <p:spPr/>
        <p:txBody>
          <a:bodyPr/>
          <a:lstStyle/>
          <a:p>
            <a:r>
              <a:rPr lang="en-US" sz="1400" b="1" dirty="0" smtClean="0"/>
              <a:t>April 29</a:t>
            </a:r>
            <a:r>
              <a:rPr lang="en-US" sz="1400" b="1" baseline="30000" dirty="0" smtClean="0"/>
              <a:t>th</a:t>
            </a:r>
            <a:r>
              <a:rPr lang="en-US" sz="1400" b="1" dirty="0" smtClean="0"/>
              <a:t>, 2015</a:t>
            </a:r>
            <a:endParaRPr lang="en-US" sz="1400" b="1" dirty="0"/>
          </a:p>
        </p:txBody>
      </p:sp>
      <p:sp>
        <p:nvSpPr>
          <p:cNvPr id="6" name="Rectangle 6"/>
          <p:cNvSpPr>
            <a:spLocks noGrp="1" noChangeArrowheads="1"/>
          </p:cNvSpPr>
          <p:nvPr>
            <p:ph type="sldNum" sz="quarter" idx="12"/>
          </p:nvPr>
        </p:nvSpPr>
        <p:spPr/>
        <p:txBody>
          <a:bodyPr/>
          <a:lstStyle/>
          <a:p>
            <a:fld id="{9C600D03-77AA-4AA9-A06E-C1F80E202F17}" type="slidenum">
              <a:rPr lang="en-US" sz="1400"/>
              <a:pPr/>
              <a:t>1</a:t>
            </a:fld>
            <a:endParaRPr lang="en-US" sz="1400" dirty="0"/>
          </a:p>
        </p:txBody>
      </p:sp>
      <p:sp>
        <p:nvSpPr>
          <p:cNvPr id="5122" name="Rectangle 1026"/>
          <p:cNvSpPr>
            <a:spLocks noChangeArrowheads="1"/>
          </p:cNvSpPr>
          <p:nvPr/>
        </p:nvSpPr>
        <p:spPr bwMode="auto">
          <a:xfrm>
            <a:off x="862458" y="4800600"/>
            <a:ext cx="6649243" cy="90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spcBef>
                <a:spcPct val="20000"/>
              </a:spcBef>
            </a:pPr>
            <a:r>
              <a:rPr lang="en-US" sz="2400" dirty="0" smtClean="0"/>
              <a:t>Chike Achudume</a:t>
            </a:r>
            <a:endParaRPr lang="en-US" sz="2400" dirty="0"/>
          </a:p>
        </p:txBody>
      </p:sp>
      <p:sp>
        <p:nvSpPr>
          <p:cNvPr id="8" name="TextBox 7"/>
          <p:cNvSpPr txBox="1"/>
          <p:nvPr/>
        </p:nvSpPr>
        <p:spPr>
          <a:xfrm>
            <a:off x="970756" y="1295400"/>
            <a:ext cx="6897687" cy="2308324"/>
          </a:xfrm>
          <a:prstGeom prst="rect">
            <a:avLst/>
          </a:prstGeom>
          <a:noFill/>
        </p:spPr>
        <p:txBody>
          <a:bodyPr wrap="square" rtlCol="0">
            <a:spAutoFit/>
          </a:bodyPr>
          <a:lstStyle/>
          <a:p>
            <a:pPr>
              <a:lnSpc>
                <a:spcPct val="150000"/>
              </a:lnSpc>
            </a:pPr>
            <a:r>
              <a:rPr lang="en-US" sz="2400" b="1" dirty="0" smtClean="0">
                <a:latin typeface="Constantia" panose="02030602050306030303" pitchFamily="18" charset="0"/>
              </a:rPr>
              <a:t>THE REASONS FOR UNDERUTILIZATION OF CHEMOPROPHYLAXIS AMONG US TRAVELERS DEPARTING TO MALARIA ENDEMIC COUNTRIES IN WEST AFRICA.</a:t>
            </a:r>
            <a:endParaRPr lang="en-US" sz="2400" b="1" dirty="0">
              <a:latin typeface="Constantia" panose="02030602050306030303" pitchFamily="18" charset="0"/>
            </a:endParaRPr>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56396"/>
          </a:xfrm>
        </p:spPr>
        <p:txBody>
          <a:bodyPr/>
          <a:lstStyle/>
          <a:p>
            <a:pPr algn="l"/>
            <a:endParaRPr lang="en-US" dirty="0"/>
          </a:p>
        </p:txBody>
      </p:sp>
      <p:sp>
        <p:nvSpPr>
          <p:cNvPr id="4" name="Slide Number Placeholder 3"/>
          <p:cNvSpPr>
            <a:spLocks noGrp="1"/>
          </p:cNvSpPr>
          <p:nvPr>
            <p:ph type="sldNum" sz="quarter" idx="12"/>
          </p:nvPr>
        </p:nvSpPr>
        <p:spPr/>
        <p:txBody>
          <a:bodyPr/>
          <a:lstStyle/>
          <a:p>
            <a:fld id="{035A58E1-8250-493B-B884-70BDEFC0F627}" type="slidenum">
              <a:rPr lang="en-US" smtClean="0"/>
              <a:pPr/>
              <a:t>10</a:t>
            </a:fld>
            <a:endParaRPr lang="en-US"/>
          </a:p>
        </p:txBody>
      </p:sp>
      <p:sp>
        <p:nvSpPr>
          <p:cNvPr id="7" name="Rectangle 6"/>
          <p:cNvSpPr/>
          <p:nvPr/>
        </p:nvSpPr>
        <p:spPr bwMode="auto">
          <a:xfrm>
            <a:off x="189476" y="228600"/>
            <a:ext cx="8725924" cy="9144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3200" dirty="0" smtClean="0">
                <a:latin typeface="Constantia" panose="02030602050306030303" pitchFamily="18" charset="0"/>
              </a:rPr>
              <a:t>Lack of Awareness &amp; Understanding</a:t>
            </a:r>
            <a:endParaRPr kumimoji="0" lang="en-US" sz="3200" b="0" i="0" u="none" strike="noStrike" cap="none" normalizeH="0" baseline="0" dirty="0" smtClean="0">
              <a:ln>
                <a:noFill/>
              </a:ln>
              <a:solidFill>
                <a:schemeClr val="tx1"/>
              </a:solidFill>
              <a:effectLst/>
              <a:latin typeface="Constantia" panose="02030602050306030303" pitchFamily="18" charset="0"/>
            </a:endParaRPr>
          </a:p>
        </p:txBody>
      </p:sp>
      <p:sp>
        <p:nvSpPr>
          <p:cNvPr id="19" name="Down Arrow 18"/>
          <p:cNvSpPr/>
          <p:nvPr/>
        </p:nvSpPr>
        <p:spPr>
          <a:xfrm>
            <a:off x="189476" y="2162556"/>
            <a:ext cx="1066800" cy="29352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p:cNvSpPr/>
          <p:nvPr/>
        </p:nvSpPr>
        <p:spPr>
          <a:xfrm rot="5400000">
            <a:off x="-450605" y="3177016"/>
            <a:ext cx="2346960" cy="41252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Awareness</a:t>
            </a:r>
            <a:endParaRPr lang="en-US" sz="2400" b="1" dirty="0"/>
          </a:p>
        </p:txBody>
      </p:sp>
      <p:sp>
        <p:nvSpPr>
          <p:cNvPr id="22" name="Right Arrow 21"/>
          <p:cNvSpPr/>
          <p:nvPr/>
        </p:nvSpPr>
        <p:spPr>
          <a:xfrm rot="5400000">
            <a:off x="320202" y="3098630"/>
            <a:ext cx="2971800" cy="10996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5400000">
            <a:off x="632621" y="3166872"/>
            <a:ext cx="2346962" cy="4572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Understanding</a:t>
            </a:r>
            <a:r>
              <a:rPr lang="en-US" dirty="0" smtClean="0"/>
              <a:t> </a:t>
            </a:r>
            <a:endParaRPr lang="en-US" dirty="0"/>
          </a:p>
        </p:txBody>
      </p:sp>
      <p:pic>
        <p:nvPicPr>
          <p:cNvPr id="31" name="Content Placeholder 3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55928" y="1822450"/>
            <a:ext cx="4723225" cy="4022725"/>
          </a:xfrm>
        </p:spPr>
      </p:pic>
      <p:sp>
        <p:nvSpPr>
          <p:cNvPr id="28" name="Down Arrow 27"/>
          <p:cNvSpPr/>
          <p:nvPr/>
        </p:nvSpPr>
        <p:spPr>
          <a:xfrm>
            <a:off x="7079153" y="2162556"/>
            <a:ext cx="1676400" cy="31714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5400000">
            <a:off x="6752471" y="3007833"/>
            <a:ext cx="2329766"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Utilization</a:t>
            </a:r>
            <a:r>
              <a:rPr lang="en-US" dirty="0" smtClean="0"/>
              <a:t>	</a:t>
            </a:r>
            <a:endParaRPr lang="en-US" sz="2400" dirty="0"/>
          </a:p>
        </p:txBody>
      </p:sp>
      <p:sp>
        <p:nvSpPr>
          <p:cNvPr id="5" name="TextBox 4"/>
          <p:cNvSpPr txBox="1"/>
          <p:nvPr/>
        </p:nvSpPr>
        <p:spPr>
          <a:xfrm>
            <a:off x="457200" y="5932669"/>
            <a:ext cx="2209800" cy="230832"/>
          </a:xfrm>
          <a:prstGeom prst="rect">
            <a:avLst/>
          </a:prstGeom>
          <a:noFill/>
        </p:spPr>
        <p:txBody>
          <a:bodyPr wrap="square" rtlCol="0">
            <a:spAutoFit/>
          </a:bodyPr>
          <a:lstStyle/>
          <a:p>
            <a:r>
              <a:rPr lang="en-US" sz="900" dirty="0" smtClean="0"/>
              <a:t>(Adachi </a:t>
            </a:r>
            <a:r>
              <a:rPr lang="en-US" sz="900" dirty="0"/>
              <a:t>et </a:t>
            </a:r>
            <a:r>
              <a:rPr lang="en-US" sz="900" dirty="0" smtClean="0"/>
              <a:t>al, 2014; </a:t>
            </a:r>
            <a:r>
              <a:rPr lang="en-US" sz="900" dirty="0"/>
              <a:t>Pavli </a:t>
            </a:r>
            <a:r>
              <a:rPr lang="en-US" sz="900" i="1" dirty="0"/>
              <a:t>et </a:t>
            </a:r>
            <a:r>
              <a:rPr lang="en-US" sz="900" i="1" dirty="0" smtClean="0"/>
              <a:t>al</a:t>
            </a:r>
            <a:r>
              <a:rPr lang="en-US" sz="900" dirty="0" smtClean="0"/>
              <a:t>, 2014)</a:t>
            </a:r>
            <a:endParaRPr lang="en-US" sz="900" dirty="0"/>
          </a:p>
        </p:txBody>
      </p:sp>
    </p:spTree>
    <p:extLst>
      <p:ext uri="{BB962C8B-B14F-4D97-AF65-F5344CB8AC3E}">
        <p14:creationId xmlns:p14="http://schemas.microsoft.com/office/powerpoint/2010/main" val="3976605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56396"/>
          </a:xfrm>
        </p:spPr>
        <p:txBody>
          <a:bodyPr/>
          <a:lstStyle/>
          <a:p>
            <a:pPr algn="l"/>
            <a:endParaRPr lang="en-US" sz="3200" dirty="0"/>
          </a:p>
        </p:txBody>
      </p:sp>
      <p:sp>
        <p:nvSpPr>
          <p:cNvPr id="3" name="Content Placeholder 2"/>
          <p:cNvSpPr>
            <a:spLocks noGrp="1"/>
          </p:cNvSpPr>
          <p:nvPr>
            <p:ph idx="1"/>
          </p:nvPr>
        </p:nvSpPr>
        <p:spPr/>
        <p:txBody>
          <a:bodyPr/>
          <a:lstStyle/>
          <a:p>
            <a:pPr marL="0" indent="0">
              <a:buNone/>
            </a:pPr>
            <a:endParaRPr lang="en-US" dirty="0" smtClean="0"/>
          </a:p>
          <a:p>
            <a:pPr>
              <a:buFont typeface="Wingdings" panose="05000000000000000000" pitchFamily="2" charset="2"/>
              <a:buChar char="q"/>
            </a:pPr>
            <a:r>
              <a:rPr lang="en-US" sz="2400" dirty="0" smtClean="0">
                <a:latin typeface="Constantia" panose="02030602050306030303" pitchFamily="18" charset="0"/>
              </a:rPr>
              <a:t>Limited Pre-Travel Consultation</a:t>
            </a:r>
          </a:p>
          <a:p>
            <a:pPr>
              <a:buFont typeface="Wingdings" panose="05000000000000000000" pitchFamily="2" charset="2"/>
              <a:buChar char="q"/>
            </a:pPr>
            <a:endParaRPr lang="en-US" dirty="0"/>
          </a:p>
          <a:p>
            <a:pPr>
              <a:buFont typeface="Wingdings" panose="05000000000000000000" pitchFamily="2" charset="2"/>
              <a:buChar char="q"/>
            </a:pPr>
            <a:r>
              <a:rPr lang="en-US" sz="2400" dirty="0" smtClean="0">
                <a:latin typeface="Constantia" panose="02030602050306030303" pitchFamily="18" charset="0"/>
              </a:rPr>
              <a:t>Access</a:t>
            </a:r>
            <a:r>
              <a:rPr lang="en-US" dirty="0" smtClean="0"/>
              <a:t> </a:t>
            </a:r>
            <a:endParaRPr lang="en-US" dirty="0"/>
          </a:p>
        </p:txBody>
      </p:sp>
      <p:sp>
        <p:nvSpPr>
          <p:cNvPr id="4" name="Slide Number Placeholder 3"/>
          <p:cNvSpPr>
            <a:spLocks noGrp="1"/>
          </p:cNvSpPr>
          <p:nvPr>
            <p:ph type="sldNum" sz="quarter" idx="12"/>
          </p:nvPr>
        </p:nvSpPr>
        <p:spPr/>
        <p:txBody>
          <a:bodyPr/>
          <a:lstStyle/>
          <a:p>
            <a:fld id="{035A58E1-8250-493B-B884-70BDEFC0F627}" type="slidenum">
              <a:rPr lang="en-US" smtClean="0"/>
              <a:pPr/>
              <a:t>11</a:t>
            </a:fld>
            <a:endParaRPr lang="en-US"/>
          </a:p>
        </p:txBody>
      </p:sp>
      <p:sp>
        <p:nvSpPr>
          <p:cNvPr id="5" name="Rectangle 4"/>
          <p:cNvSpPr/>
          <p:nvPr/>
        </p:nvSpPr>
        <p:spPr bwMode="auto">
          <a:xfrm>
            <a:off x="304800" y="228600"/>
            <a:ext cx="8610600" cy="9144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onstantia" panose="02030602050306030303" pitchFamily="18" charset="0"/>
              </a:rPr>
              <a:t>Pre-travel </a:t>
            </a:r>
            <a:r>
              <a:rPr lang="en-US" sz="3200" dirty="0">
                <a:latin typeface="Constantia" panose="02030602050306030303" pitchFamily="18" charset="0"/>
              </a:rPr>
              <a:t>C</a:t>
            </a:r>
            <a:r>
              <a:rPr kumimoji="0" lang="en-US" sz="3200" b="0" i="0" u="none" strike="noStrike" cap="none" normalizeH="0" baseline="0" dirty="0" smtClean="0">
                <a:ln>
                  <a:noFill/>
                </a:ln>
                <a:solidFill>
                  <a:schemeClr val="tx1"/>
                </a:solidFill>
                <a:effectLst/>
                <a:latin typeface="Constantia" panose="02030602050306030303" pitchFamily="18" charset="0"/>
              </a:rPr>
              <a:t>onsultations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4005" y="2668694"/>
            <a:ext cx="3721395" cy="3200400"/>
          </a:xfrm>
          <a:prstGeom prst="rect">
            <a:avLst/>
          </a:prstGeom>
        </p:spPr>
      </p:pic>
      <p:sp>
        <p:nvSpPr>
          <p:cNvPr id="7" name="TextBox 6"/>
          <p:cNvSpPr txBox="1"/>
          <p:nvPr/>
        </p:nvSpPr>
        <p:spPr>
          <a:xfrm flipH="1">
            <a:off x="609600" y="5869094"/>
            <a:ext cx="2286000" cy="230832"/>
          </a:xfrm>
          <a:prstGeom prst="rect">
            <a:avLst/>
          </a:prstGeom>
          <a:noFill/>
        </p:spPr>
        <p:txBody>
          <a:bodyPr wrap="square" rtlCol="0">
            <a:spAutoFit/>
          </a:bodyPr>
          <a:lstStyle/>
          <a:p>
            <a:r>
              <a:rPr lang="en-US" sz="900" dirty="0" smtClean="0"/>
              <a:t>(Pavli </a:t>
            </a:r>
            <a:r>
              <a:rPr lang="en-US" sz="900" i="1" dirty="0"/>
              <a:t>et </a:t>
            </a:r>
            <a:r>
              <a:rPr lang="en-US" sz="900" i="1" dirty="0" smtClean="0"/>
              <a:t>al</a:t>
            </a:r>
            <a:r>
              <a:rPr lang="en-US" sz="900" dirty="0" smtClean="0"/>
              <a:t>, 2014; </a:t>
            </a:r>
            <a:r>
              <a:rPr lang="en-US" sz="900" dirty="0"/>
              <a:t>Haywood </a:t>
            </a:r>
            <a:r>
              <a:rPr lang="en-US" sz="900" i="1" dirty="0"/>
              <a:t>et al </a:t>
            </a:r>
            <a:r>
              <a:rPr lang="en-US" sz="900" dirty="0" smtClean="0"/>
              <a:t>2012)</a:t>
            </a:r>
            <a:endParaRPr lang="en-US" sz="900" dirty="0"/>
          </a:p>
        </p:txBody>
      </p:sp>
    </p:spTree>
    <p:extLst>
      <p:ext uri="{BB962C8B-B14F-4D97-AF65-F5344CB8AC3E}">
        <p14:creationId xmlns:p14="http://schemas.microsoft.com/office/powerpoint/2010/main" val="2757381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6605"/>
            <a:ext cx="8077199" cy="702302"/>
          </a:xfrm>
        </p:spPr>
        <p:txBody>
          <a:bodyPr>
            <a:normAutofit/>
          </a:bodyPr>
          <a:lstStyle/>
          <a:p>
            <a:pPr algn="l"/>
            <a:r>
              <a:rPr lang="en-US" sz="3600" b="1" dirty="0" smtClean="0">
                <a:latin typeface="Constantia" panose="02030602050306030303" pitchFamily="18" charset="0"/>
              </a:rPr>
              <a:t>Suggestion</a:t>
            </a:r>
            <a:r>
              <a:rPr lang="en-US" sz="3600" b="1" dirty="0" smtClean="0">
                <a:latin typeface="Constantia" panose="02030602050306030303" pitchFamily="18" charset="0"/>
              </a:rPr>
              <a:t> </a:t>
            </a:r>
            <a:r>
              <a:rPr lang="en-US" sz="3600" b="1" dirty="0" smtClean="0">
                <a:latin typeface="Constantia" panose="02030602050306030303" pitchFamily="18" charset="0"/>
              </a:rPr>
              <a:t>for Further Research </a:t>
            </a:r>
            <a:endParaRPr lang="en-US" sz="3600" b="1" dirty="0">
              <a:latin typeface="Constantia" panose="02030602050306030303" pitchFamily="18" charset="0"/>
            </a:endParaRPr>
          </a:p>
        </p:txBody>
      </p:sp>
      <p:sp>
        <p:nvSpPr>
          <p:cNvPr id="3" name="Content Placeholder 2"/>
          <p:cNvSpPr>
            <a:spLocks noGrp="1"/>
          </p:cNvSpPr>
          <p:nvPr>
            <p:ph idx="1"/>
          </p:nvPr>
        </p:nvSpPr>
        <p:spPr>
          <a:xfrm>
            <a:off x="533401" y="1845734"/>
            <a:ext cx="8077198" cy="4023360"/>
          </a:xfrm>
        </p:spPr>
        <p:txBody>
          <a:bodyPr/>
          <a:lstStyle/>
          <a:p>
            <a:endParaRPr lang="en-US" dirty="0"/>
          </a:p>
        </p:txBody>
      </p:sp>
      <p:sp>
        <p:nvSpPr>
          <p:cNvPr id="4" name="Slide Number Placeholder 3"/>
          <p:cNvSpPr>
            <a:spLocks noGrp="1"/>
          </p:cNvSpPr>
          <p:nvPr>
            <p:ph type="sldNum" sz="quarter" idx="12"/>
          </p:nvPr>
        </p:nvSpPr>
        <p:spPr/>
        <p:txBody>
          <a:bodyPr/>
          <a:lstStyle/>
          <a:p>
            <a:fld id="{035A58E1-8250-493B-B884-70BDEFC0F627}" type="slidenum">
              <a:rPr lang="en-US" smtClean="0"/>
              <a:pPr/>
              <a:t>12</a:t>
            </a:fld>
            <a:endParaRPr lang="en-US"/>
          </a:p>
        </p:txBody>
      </p:sp>
      <p:sp>
        <p:nvSpPr>
          <p:cNvPr id="8" name="Rectangle 7"/>
          <p:cNvSpPr/>
          <p:nvPr/>
        </p:nvSpPr>
        <p:spPr bwMode="auto">
          <a:xfrm>
            <a:off x="533401" y="1752600"/>
            <a:ext cx="8077198" cy="4038600"/>
          </a:xfrm>
          <a:prstGeom prst="rect">
            <a:avLst/>
          </a:prstGeom>
          <a:solidFill>
            <a:schemeClr val="bg1">
              <a:lumMod val="5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solidFill>
                  <a:schemeClr val="bg1"/>
                </a:solidFill>
                <a:latin typeface="Constantia" panose="02030602050306030303" pitchFamily="18" charset="0"/>
              </a:rPr>
              <a:t>R</a:t>
            </a:r>
            <a:r>
              <a:rPr lang="en-US" sz="2800" dirty="0" smtClean="0">
                <a:solidFill>
                  <a:schemeClr val="bg1"/>
                </a:solidFill>
                <a:latin typeface="Constantia" panose="02030602050306030303" pitchFamily="18" charset="0"/>
              </a:rPr>
              <a:t>ole of chemoprophylaxis </a:t>
            </a:r>
            <a:r>
              <a:rPr lang="en-US" sz="2800" dirty="0" smtClean="0">
                <a:solidFill>
                  <a:schemeClr val="bg1"/>
                </a:solidFill>
                <a:latin typeface="Constantia" panose="02030602050306030303" pitchFamily="18" charset="0"/>
              </a:rPr>
              <a:t>side-effects play in travelers unwillingness to take them? </a:t>
            </a:r>
            <a:endParaRPr kumimoji="0" lang="en-US" sz="2800" b="0" i="0" u="none" strike="noStrike" cap="none" normalizeH="0" baseline="0" dirty="0" smtClean="0">
              <a:ln>
                <a:noFill/>
              </a:ln>
              <a:solidFill>
                <a:schemeClr val="bg1"/>
              </a:solidFill>
              <a:effectLst/>
              <a:latin typeface="Constantia" panose="02030602050306030303" pitchFamily="18" charset="0"/>
            </a:endParaRPr>
          </a:p>
        </p:txBody>
      </p:sp>
    </p:spTree>
    <p:extLst>
      <p:ext uri="{BB962C8B-B14F-4D97-AF65-F5344CB8AC3E}">
        <p14:creationId xmlns:p14="http://schemas.microsoft.com/office/powerpoint/2010/main" val="4243411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6605"/>
            <a:ext cx="7985760" cy="703996"/>
          </a:xfrm>
        </p:spPr>
        <p:txBody>
          <a:bodyPr>
            <a:normAutofit/>
          </a:bodyPr>
          <a:lstStyle/>
          <a:p>
            <a:r>
              <a:rPr lang="en-US" sz="4400" b="1" dirty="0" smtClean="0"/>
              <a:t>Conclusion</a:t>
            </a:r>
            <a:endParaRPr lang="en-US" sz="4400" b="1" dirty="0"/>
          </a:p>
        </p:txBody>
      </p:sp>
      <p:sp>
        <p:nvSpPr>
          <p:cNvPr id="3" name="Content Placeholder 2"/>
          <p:cNvSpPr>
            <a:spLocks noGrp="1"/>
          </p:cNvSpPr>
          <p:nvPr>
            <p:ph idx="1"/>
          </p:nvPr>
        </p:nvSpPr>
        <p:spPr>
          <a:xfrm>
            <a:off x="381000" y="990601"/>
            <a:ext cx="8534400" cy="5105399"/>
          </a:xfrm>
        </p:spPr>
        <p:txBody>
          <a:bodyPr>
            <a:normAutofit lnSpcReduction="10000"/>
          </a:bodyPr>
          <a:lstStyle/>
          <a:p>
            <a:pPr marL="0" indent="0">
              <a:buNone/>
            </a:pPr>
            <a:r>
              <a:rPr lang="en-US" sz="1600" dirty="0" smtClean="0"/>
              <a:t>        </a:t>
            </a:r>
          </a:p>
          <a:p>
            <a:pPr marL="0" indent="0">
              <a:buNone/>
            </a:pPr>
            <a:endParaRPr lang="en-US" sz="1600" dirty="0" smtClean="0"/>
          </a:p>
          <a:p>
            <a:pPr>
              <a:buFont typeface="Wingdings" panose="05000000000000000000" pitchFamily="2" charset="2"/>
              <a:buChar char="Ø"/>
            </a:pPr>
            <a:r>
              <a:rPr lang="en-US" sz="3200" dirty="0" smtClean="0">
                <a:latin typeface="Constantia" panose="02030602050306030303" pitchFamily="18" charset="0"/>
              </a:rPr>
              <a:t>Building </a:t>
            </a:r>
            <a:r>
              <a:rPr lang="en-US" sz="3200" dirty="0">
                <a:latin typeface="Constantia" panose="02030602050306030303" pitchFamily="18" charset="0"/>
              </a:rPr>
              <a:t>Educational </a:t>
            </a:r>
            <a:r>
              <a:rPr lang="en-US" sz="3200" dirty="0" smtClean="0">
                <a:latin typeface="Constantia" panose="02030602050306030303" pitchFamily="18" charset="0"/>
              </a:rPr>
              <a:t>Strategies</a:t>
            </a:r>
          </a:p>
          <a:p>
            <a:pPr>
              <a:buFont typeface="Wingdings" panose="05000000000000000000" pitchFamily="2" charset="2"/>
              <a:buChar char="Ø"/>
            </a:pPr>
            <a:r>
              <a:rPr lang="en-US" sz="2600" dirty="0" smtClean="0">
                <a:latin typeface="Constantia" panose="02030602050306030303" pitchFamily="18" charset="0"/>
              </a:rPr>
              <a:t> </a:t>
            </a:r>
            <a:endParaRPr lang="en-US" sz="1600" dirty="0">
              <a:latin typeface="Constantia" panose="02030602050306030303" pitchFamily="18" charset="0"/>
            </a:endParaRPr>
          </a:p>
          <a:p>
            <a:pPr lvl="1">
              <a:buFont typeface="Arial" panose="020B0604020202020204" pitchFamily="34" charset="0"/>
              <a:buChar char="•"/>
            </a:pPr>
            <a:r>
              <a:rPr lang="en-US" sz="2200" dirty="0" smtClean="0">
                <a:latin typeface="Constantia" panose="02030602050306030303" pitchFamily="18" charset="0"/>
              </a:rPr>
              <a:t>Raising awareness of chemoprophylaxis</a:t>
            </a:r>
          </a:p>
          <a:p>
            <a:pPr lvl="1">
              <a:buFont typeface="Arial" panose="020B0604020202020204" pitchFamily="34" charset="0"/>
              <a:buChar char="•"/>
            </a:pPr>
            <a:r>
              <a:rPr lang="en-US" sz="2200" dirty="0" smtClean="0">
                <a:latin typeface="Constantia" panose="02030602050306030303" pitchFamily="18" charset="0"/>
              </a:rPr>
              <a:t>Improving understanding of malaria risk</a:t>
            </a:r>
          </a:p>
          <a:p>
            <a:pPr lvl="1">
              <a:buFont typeface="Arial" panose="020B0604020202020204" pitchFamily="34" charset="0"/>
              <a:buChar char="•"/>
            </a:pPr>
            <a:r>
              <a:rPr lang="en-US" sz="2200" dirty="0" smtClean="0">
                <a:latin typeface="Constantia" panose="02030602050306030303" pitchFamily="18" charset="0"/>
              </a:rPr>
              <a:t>Reminders (</a:t>
            </a:r>
            <a:r>
              <a:rPr lang="en-US" sz="2200" dirty="0" err="1">
                <a:latin typeface="Constantia" panose="02030602050306030303" pitchFamily="18" charset="0"/>
              </a:rPr>
              <a:t>S</a:t>
            </a:r>
            <a:r>
              <a:rPr lang="en-US" sz="2200" dirty="0" err="1" smtClean="0">
                <a:latin typeface="Constantia" panose="02030602050306030303" pitchFamily="18" charset="0"/>
              </a:rPr>
              <a:t>ms</a:t>
            </a:r>
            <a:r>
              <a:rPr lang="en-US" sz="2200" dirty="0" smtClean="0">
                <a:latin typeface="Constantia" panose="02030602050306030303" pitchFamily="18" charset="0"/>
              </a:rPr>
              <a:t> &amp; Email)</a:t>
            </a:r>
          </a:p>
          <a:p>
            <a:pPr>
              <a:buFont typeface="Wingdings" panose="05000000000000000000" pitchFamily="2" charset="2"/>
              <a:buChar char="Ø"/>
            </a:pPr>
            <a:r>
              <a:rPr lang="en-US" sz="2400" dirty="0" smtClean="0">
                <a:latin typeface="Constantia" panose="02030602050306030303" pitchFamily="18" charset="0"/>
              </a:rPr>
              <a:t>Creation of more Pre-travel consultation</a:t>
            </a:r>
          </a:p>
          <a:p>
            <a:pPr lvl="1">
              <a:buFont typeface="Arial" panose="020B0604020202020204" pitchFamily="34" charset="0"/>
              <a:buChar char="•"/>
            </a:pPr>
            <a:r>
              <a:rPr lang="en-US" sz="2200" dirty="0" smtClean="0">
                <a:latin typeface="Constantia" panose="02030602050306030303" pitchFamily="18" charset="0"/>
              </a:rPr>
              <a:t>More vaccination centers</a:t>
            </a:r>
          </a:p>
          <a:p>
            <a:pPr lvl="1">
              <a:buFont typeface="Arial" panose="020B0604020202020204" pitchFamily="34" charset="0"/>
              <a:buChar char="•"/>
            </a:pPr>
            <a:r>
              <a:rPr lang="en-US" sz="2200" dirty="0" smtClean="0">
                <a:latin typeface="Constantia" panose="02030602050306030303" pitchFamily="18" charset="0"/>
              </a:rPr>
              <a:t>Mini consultation clinics at airline departure gate</a:t>
            </a:r>
          </a:p>
          <a:p>
            <a:pPr>
              <a:buFont typeface="Wingdings" panose="05000000000000000000" pitchFamily="2" charset="2"/>
              <a:buChar char="Ø"/>
            </a:pPr>
            <a:r>
              <a:rPr lang="en-US" sz="2400" dirty="0" smtClean="0">
                <a:latin typeface="Constantia" panose="02030602050306030303" pitchFamily="18" charset="0"/>
              </a:rPr>
              <a:t>Further Research:  </a:t>
            </a:r>
          </a:p>
          <a:p>
            <a:pPr lvl="1">
              <a:buFont typeface="Arial" panose="020B0604020202020204" pitchFamily="34" charset="0"/>
              <a:buChar char="•"/>
            </a:pPr>
            <a:r>
              <a:rPr lang="en-US" sz="2000" dirty="0" smtClean="0">
                <a:latin typeface="Constantia" panose="02030602050306030303" pitchFamily="18" charset="0"/>
              </a:rPr>
              <a:t>Side effect chemoprophylaxis on unwillingness </a:t>
            </a:r>
          </a:p>
          <a:p>
            <a:pPr>
              <a:buFont typeface="Arial" panose="020B0604020202020204" pitchFamily="34" charset="0"/>
              <a:buChar char="•"/>
            </a:pPr>
            <a:endParaRPr lang="en-US" sz="2400" dirty="0" smtClean="0"/>
          </a:p>
          <a:p>
            <a:pPr>
              <a:buFont typeface="Wingdings" panose="05000000000000000000" pitchFamily="2" charset="2"/>
              <a:buChar char="Ø"/>
            </a:pPr>
            <a:endParaRPr lang="en-US" dirty="0" smtClean="0"/>
          </a:p>
          <a:p>
            <a:pPr lvl="1">
              <a:buFont typeface="Arial" panose="020B0604020202020204" pitchFamily="34" charset="0"/>
              <a:buChar char="•"/>
            </a:pPr>
            <a:endParaRPr lang="en-US" sz="2200" dirty="0" smtClean="0"/>
          </a:p>
        </p:txBody>
      </p:sp>
      <p:sp>
        <p:nvSpPr>
          <p:cNvPr id="4" name="Slide Number Placeholder 3"/>
          <p:cNvSpPr>
            <a:spLocks noGrp="1"/>
          </p:cNvSpPr>
          <p:nvPr>
            <p:ph type="sldNum" sz="quarter" idx="12"/>
          </p:nvPr>
        </p:nvSpPr>
        <p:spPr>
          <a:xfrm>
            <a:off x="6583680" y="6248400"/>
            <a:ext cx="1874520" cy="457200"/>
          </a:xfrm>
        </p:spPr>
        <p:txBody>
          <a:bodyPr/>
          <a:lstStyle/>
          <a:p>
            <a:fld id="{035A58E1-8250-493B-B884-70BDEFC0F627}" type="slidenum">
              <a:rPr lang="en-US" smtClean="0"/>
              <a:pPr/>
              <a:t>13</a:t>
            </a:fld>
            <a:endParaRPr lang="en-US" dirty="0"/>
          </a:p>
        </p:txBody>
      </p:sp>
      <p:sp>
        <p:nvSpPr>
          <p:cNvPr id="7" name="TextBox 6"/>
          <p:cNvSpPr txBox="1"/>
          <p:nvPr/>
        </p:nvSpPr>
        <p:spPr>
          <a:xfrm>
            <a:off x="685800" y="2133600"/>
            <a:ext cx="4191000" cy="523220"/>
          </a:xfrm>
          <a:prstGeom prst="rect">
            <a:avLst/>
          </a:prstGeom>
          <a:noFill/>
        </p:spPr>
        <p:txBody>
          <a:bodyPr wrap="square" rtlCol="0">
            <a:spAutoFit/>
          </a:bodyPr>
          <a:lstStyle/>
          <a:p>
            <a:r>
              <a:rPr lang="en-US" sz="1400" dirty="0"/>
              <a:t>(CDC, Health Administrators, and Policy Makers):</a:t>
            </a:r>
          </a:p>
          <a:p>
            <a:endParaRPr lang="en-US" sz="1400" dirty="0"/>
          </a:p>
        </p:txBody>
      </p:sp>
    </p:spTree>
    <p:extLst>
      <p:ext uri="{BB962C8B-B14F-4D97-AF65-F5344CB8AC3E}">
        <p14:creationId xmlns:p14="http://schemas.microsoft.com/office/powerpoint/2010/main" val="202129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6605"/>
            <a:ext cx="8061960" cy="932596"/>
          </a:xfrm>
        </p:spPr>
        <p:txBody>
          <a:bodyPr/>
          <a:lstStyle/>
          <a:p>
            <a:pPr algn="ctr"/>
            <a:r>
              <a:rPr lang="en-US" b="1" dirty="0" smtClean="0"/>
              <a:t>References</a:t>
            </a:r>
            <a:endParaRPr lang="en-US" b="1" dirty="0"/>
          </a:p>
        </p:txBody>
      </p:sp>
      <p:sp>
        <p:nvSpPr>
          <p:cNvPr id="3" name="Content Placeholder 2"/>
          <p:cNvSpPr>
            <a:spLocks noGrp="1"/>
          </p:cNvSpPr>
          <p:nvPr>
            <p:ph idx="1"/>
          </p:nvPr>
        </p:nvSpPr>
        <p:spPr>
          <a:xfrm>
            <a:off x="304800" y="1295400"/>
            <a:ext cx="8610600" cy="4800600"/>
          </a:xfrm>
        </p:spPr>
        <p:txBody>
          <a:bodyPr>
            <a:normAutofit lnSpcReduction="10000"/>
          </a:bodyPr>
          <a:lstStyle/>
          <a:p>
            <a:r>
              <a:rPr lang="en-US" sz="1600" dirty="0">
                <a:latin typeface="Constantia" panose="02030602050306030303" pitchFamily="18" charset="0"/>
              </a:rPr>
              <a:t>World Tourism Organization. “Tourism 2020 vision,” 2013. Retrieved from</a:t>
            </a:r>
          </a:p>
          <a:p>
            <a:r>
              <a:rPr lang="en-US" sz="1600" dirty="0">
                <a:latin typeface="Constantia" panose="02030602050306030303" pitchFamily="18" charset="0"/>
              </a:rPr>
              <a:t>             </a:t>
            </a:r>
            <a:r>
              <a:rPr lang="en-US" sz="1600" dirty="0" smtClean="0">
                <a:latin typeface="Constantia" panose="02030602050306030303" pitchFamily="18" charset="0"/>
              </a:rPr>
              <a:t>	</a:t>
            </a:r>
            <a:r>
              <a:rPr lang="en-US" sz="1600" u="sng" dirty="0" smtClean="0">
                <a:latin typeface="Constantia" panose="02030602050306030303" pitchFamily="18" charset="0"/>
                <a:hlinkClick r:id="rId2"/>
              </a:rPr>
              <a:t>http</a:t>
            </a:r>
            <a:r>
              <a:rPr lang="en-US" sz="1600" u="sng" dirty="0">
                <a:latin typeface="Constantia" panose="02030602050306030303" pitchFamily="18" charset="0"/>
                <a:hlinkClick r:id="rId2"/>
              </a:rPr>
              <a:t>://www.world-tourism.org/</a:t>
            </a:r>
            <a:endParaRPr lang="en-US" sz="1600" dirty="0">
              <a:latin typeface="Constantia" panose="02030602050306030303" pitchFamily="18" charset="0"/>
            </a:endParaRPr>
          </a:p>
          <a:p>
            <a:r>
              <a:rPr lang="en-US" sz="1600" dirty="0">
                <a:latin typeface="Constantia" panose="02030602050306030303" pitchFamily="18" charset="0"/>
              </a:rPr>
              <a:t>Prado </a:t>
            </a:r>
            <a:r>
              <a:rPr lang="en-US" sz="1600" i="1" dirty="0">
                <a:latin typeface="Constantia" panose="02030602050306030303" pitchFamily="18" charset="0"/>
              </a:rPr>
              <a:t>et al (</a:t>
            </a:r>
            <a:r>
              <a:rPr lang="en-US" sz="1600" dirty="0">
                <a:latin typeface="Constantia" panose="02030602050306030303" pitchFamily="18" charset="0"/>
              </a:rPr>
              <a:t>2014). Malaria in Developing Countries.</a:t>
            </a:r>
            <a:r>
              <a:rPr lang="en-US" sz="1600" i="1" dirty="0">
                <a:latin typeface="Constantia" panose="02030602050306030303" pitchFamily="18" charset="0"/>
              </a:rPr>
              <a:t> J Infect </a:t>
            </a:r>
            <a:r>
              <a:rPr lang="en-US" sz="1600" i="1" dirty="0" err="1">
                <a:latin typeface="Constantia" panose="02030602050306030303" pitchFamily="18" charset="0"/>
              </a:rPr>
              <a:t>Ctries</a:t>
            </a:r>
            <a:r>
              <a:rPr lang="en-US" sz="1600" i="1" dirty="0">
                <a:latin typeface="Constantia" panose="02030602050306030303" pitchFamily="18" charset="0"/>
              </a:rPr>
              <a:t> 8</a:t>
            </a:r>
            <a:r>
              <a:rPr lang="en-US" sz="1600" dirty="0">
                <a:latin typeface="Constantia" panose="02030602050306030303" pitchFamily="18" charset="0"/>
              </a:rPr>
              <a:t> (1), </a:t>
            </a:r>
            <a:r>
              <a:rPr lang="en-US" sz="1600" dirty="0" smtClean="0">
                <a:latin typeface="Constantia" panose="02030602050306030303" pitchFamily="18" charset="0"/>
              </a:rPr>
              <a:t>001-004</a:t>
            </a:r>
          </a:p>
          <a:p>
            <a:r>
              <a:rPr lang="en-US" sz="1600" dirty="0">
                <a:latin typeface="Constantia" panose="02030602050306030303" pitchFamily="18" charset="0"/>
              </a:rPr>
              <a:t>Agarwal, A., </a:t>
            </a:r>
            <a:r>
              <a:rPr lang="en-US" sz="1600" dirty="0" err="1">
                <a:latin typeface="Constantia" panose="02030602050306030303" pitchFamily="18" charset="0"/>
              </a:rPr>
              <a:t>McMorrow</a:t>
            </a:r>
            <a:r>
              <a:rPr lang="en-US" sz="1600" dirty="0">
                <a:latin typeface="Constantia" panose="02030602050306030303" pitchFamily="18" charset="0"/>
              </a:rPr>
              <a:t>, M., &amp; </a:t>
            </a:r>
            <a:r>
              <a:rPr lang="en-US" sz="1600" dirty="0" err="1">
                <a:latin typeface="Constantia" panose="02030602050306030303" pitchFamily="18" charset="0"/>
              </a:rPr>
              <a:t>Arguin</a:t>
            </a:r>
            <a:r>
              <a:rPr lang="en-US" sz="1600" dirty="0">
                <a:latin typeface="Constantia" panose="02030602050306030303" pitchFamily="18" charset="0"/>
              </a:rPr>
              <a:t>, P. (2012). The increase of Imported Malaria Acquired in Haiti </a:t>
            </a:r>
            <a:r>
              <a:rPr lang="en-US" sz="1600" dirty="0" smtClean="0">
                <a:latin typeface="Constantia" panose="02030602050306030303" pitchFamily="18" charset="0"/>
              </a:rPr>
              <a:t>      	among </a:t>
            </a:r>
            <a:r>
              <a:rPr lang="en-US" sz="1600" dirty="0">
                <a:latin typeface="Constantia" panose="02030602050306030303" pitchFamily="18" charset="0"/>
              </a:rPr>
              <a:t>US Travelers. </a:t>
            </a:r>
            <a:r>
              <a:rPr lang="en-US" sz="1600" i="1" dirty="0">
                <a:latin typeface="Constantia" panose="02030602050306030303" pitchFamily="18" charset="0"/>
              </a:rPr>
              <a:t>Am. J. Trop. Med. </a:t>
            </a:r>
            <a:r>
              <a:rPr lang="en-US" sz="1600" i="1" dirty="0" err="1">
                <a:latin typeface="Constantia" panose="02030602050306030303" pitchFamily="18" charset="0"/>
              </a:rPr>
              <a:t>Hyg</a:t>
            </a:r>
            <a:r>
              <a:rPr lang="en-US" sz="1600" i="1" dirty="0">
                <a:latin typeface="Constantia" panose="02030602050306030303" pitchFamily="18" charset="0"/>
              </a:rPr>
              <a:t>,</a:t>
            </a:r>
            <a:r>
              <a:rPr lang="en-US" sz="1600" dirty="0">
                <a:latin typeface="Constantia" panose="02030602050306030303" pitchFamily="18" charset="0"/>
              </a:rPr>
              <a:t> </a:t>
            </a:r>
            <a:r>
              <a:rPr lang="en-US" sz="1600" i="1" dirty="0">
                <a:latin typeface="Constantia" panose="02030602050306030303" pitchFamily="18" charset="0"/>
              </a:rPr>
              <a:t>86</a:t>
            </a:r>
            <a:r>
              <a:rPr lang="en-US" sz="1600" dirty="0">
                <a:latin typeface="Constantia" panose="02030602050306030303" pitchFamily="18" charset="0"/>
              </a:rPr>
              <a:t>(1), 9-10</a:t>
            </a:r>
            <a:r>
              <a:rPr lang="en-US" sz="1600" dirty="0" smtClean="0">
                <a:latin typeface="Constantia" panose="02030602050306030303" pitchFamily="18" charset="0"/>
              </a:rPr>
              <a:t>.</a:t>
            </a:r>
          </a:p>
          <a:p>
            <a:r>
              <a:rPr lang="en-US" sz="1600" dirty="0">
                <a:latin typeface="Constantia" panose="02030602050306030303" pitchFamily="18" charset="0"/>
              </a:rPr>
              <a:t>Adachi, K., Coleman, M., Khan, N., </a:t>
            </a:r>
            <a:r>
              <a:rPr lang="en-US" sz="1600" dirty="0" err="1">
                <a:latin typeface="Constantia" panose="02030602050306030303" pitchFamily="18" charset="0"/>
              </a:rPr>
              <a:t>Jentes</a:t>
            </a:r>
            <a:r>
              <a:rPr lang="en-US" sz="1600" dirty="0">
                <a:latin typeface="Constantia" panose="02030602050306030303" pitchFamily="18" charset="0"/>
              </a:rPr>
              <a:t>, E., </a:t>
            </a:r>
            <a:r>
              <a:rPr lang="en-US" sz="1600" dirty="0" err="1">
                <a:latin typeface="Constantia" panose="02030602050306030303" pitchFamily="18" charset="0"/>
              </a:rPr>
              <a:t>Arguin</a:t>
            </a:r>
            <a:r>
              <a:rPr lang="en-US" sz="1600" dirty="0">
                <a:latin typeface="Constantia" panose="02030602050306030303" pitchFamily="18" charset="0"/>
              </a:rPr>
              <a:t>, P., Rao, S., Meltzer, M. (2014). </a:t>
            </a:r>
            <a:r>
              <a:rPr lang="en-US" sz="1600" dirty="0" smtClean="0">
                <a:latin typeface="Constantia" panose="02030602050306030303" pitchFamily="18" charset="0"/>
              </a:rPr>
              <a:t>Economics of        	Malaria Prevention in US Travelers </a:t>
            </a:r>
            <a:r>
              <a:rPr lang="en-US" sz="1600" dirty="0">
                <a:latin typeface="Constantia" panose="02030602050306030303" pitchFamily="18" charset="0"/>
              </a:rPr>
              <a:t>West Africa. </a:t>
            </a:r>
            <a:r>
              <a:rPr lang="en-US" sz="1600" i="1" dirty="0">
                <a:latin typeface="Constantia" panose="02030602050306030303" pitchFamily="18" charset="0"/>
              </a:rPr>
              <a:t>Clinical Infectious Diseases.58</a:t>
            </a:r>
            <a:r>
              <a:rPr lang="en-US" sz="1600" dirty="0">
                <a:latin typeface="Constantia" panose="02030602050306030303" pitchFamily="18" charset="0"/>
              </a:rPr>
              <a:t> (1), </a:t>
            </a:r>
            <a:r>
              <a:rPr lang="en-US" sz="1600" dirty="0" smtClean="0">
                <a:latin typeface="Constantia" panose="02030602050306030303" pitchFamily="18" charset="0"/>
              </a:rPr>
              <a:t>11-21.</a:t>
            </a:r>
          </a:p>
          <a:p>
            <a:r>
              <a:rPr lang="en-US" sz="1600" dirty="0">
                <a:latin typeface="Constantia" panose="02030602050306030303" pitchFamily="18" charset="0"/>
              </a:rPr>
              <a:t>Pavli, A., </a:t>
            </a:r>
            <a:r>
              <a:rPr lang="en-US" sz="1600" dirty="0" err="1">
                <a:latin typeface="Constantia" panose="02030602050306030303" pitchFamily="18" charset="0"/>
              </a:rPr>
              <a:t>Spilioti</a:t>
            </a:r>
            <a:r>
              <a:rPr lang="en-US" sz="1600" dirty="0">
                <a:latin typeface="Constantia" panose="02030602050306030303" pitchFamily="18" charset="0"/>
              </a:rPr>
              <a:t>, A., </a:t>
            </a:r>
            <a:r>
              <a:rPr lang="en-US" sz="1600" dirty="0" err="1">
                <a:latin typeface="Constantia" panose="02030602050306030303" pitchFamily="18" charset="0"/>
              </a:rPr>
              <a:t>Smeti</a:t>
            </a:r>
            <a:r>
              <a:rPr lang="en-US" sz="1600" dirty="0">
                <a:latin typeface="Constantia" panose="02030602050306030303" pitchFamily="18" charset="0"/>
              </a:rPr>
              <a:t>, P., </a:t>
            </a:r>
            <a:r>
              <a:rPr lang="en-US" sz="1600" dirty="0" err="1">
                <a:latin typeface="Constantia" panose="02030602050306030303" pitchFamily="18" charset="0"/>
              </a:rPr>
              <a:t>Patrinos</a:t>
            </a:r>
            <a:r>
              <a:rPr lang="en-US" sz="1600" dirty="0">
                <a:latin typeface="Constantia" panose="02030602050306030303" pitchFamily="18" charset="0"/>
              </a:rPr>
              <a:t>, S., &amp; </a:t>
            </a:r>
            <a:r>
              <a:rPr lang="en-US" sz="1600" dirty="0" err="1">
                <a:latin typeface="Constantia" panose="02030602050306030303" pitchFamily="18" charset="0"/>
              </a:rPr>
              <a:t>Maltezou</a:t>
            </a:r>
            <a:r>
              <a:rPr lang="en-US" sz="1600" dirty="0">
                <a:latin typeface="Constantia" panose="02030602050306030303" pitchFamily="18" charset="0"/>
              </a:rPr>
              <a:t>, H. (</a:t>
            </a:r>
            <a:r>
              <a:rPr lang="en-US" sz="1600" dirty="0" smtClean="0">
                <a:latin typeface="Constantia" panose="02030602050306030303" pitchFamily="18" charset="0"/>
              </a:rPr>
              <a:t>2014). Vaccination </a:t>
            </a:r>
            <a:r>
              <a:rPr lang="en-US" sz="1600" dirty="0">
                <a:latin typeface="Constantia" panose="02030602050306030303" pitchFamily="18" charset="0"/>
              </a:rPr>
              <a:t>and Malaria Prevention </a:t>
            </a:r>
            <a:r>
              <a:rPr lang="en-US" sz="1600" dirty="0" smtClean="0">
                <a:latin typeface="Constantia" panose="02030602050306030303" pitchFamily="18" charset="0"/>
              </a:rPr>
              <a:t>among </a:t>
            </a:r>
            <a:r>
              <a:rPr lang="en-US" sz="1600" dirty="0">
                <a:latin typeface="Constantia" panose="02030602050306030303" pitchFamily="18" charset="0"/>
              </a:rPr>
              <a:t>International Travelers Departing from Athens International Airport to African </a:t>
            </a:r>
            <a:r>
              <a:rPr lang="en-US" sz="1600" dirty="0" smtClean="0">
                <a:latin typeface="Constantia" panose="02030602050306030303" pitchFamily="18" charset="0"/>
              </a:rPr>
              <a:t>Destinations</a:t>
            </a:r>
            <a:r>
              <a:rPr lang="en-US" sz="1600" dirty="0">
                <a:latin typeface="Constantia" panose="02030602050306030303" pitchFamily="18" charset="0"/>
              </a:rPr>
              <a:t>. </a:t>
            </a:r>
            <a:r>
              <a:rPr lang="en-US" sz="1600" i="1" dirty="0">
                <a:latin typeface="Constantia" panose="02030602050306030303" pitchFamily="18" charset="0"/>
              </a:rPr>
              <a:t>Journal of Tropical Medicine</a:t>
            </a:r>
            <a:r>
              <a:rPr lang="en-US" sz="1600" dirty="0">
                <a:latin typeface="Constantia" panose="02030602050306030303" pitchFamily="18" charset="0"/>
              </a:rPr>
              <a:t>, </a:t>
            </a:r>
            <a:r>
              <a:rPr lang="en-US" sz="1600" dirty="0" smtClean="0">
                <a:latin typeface="Constantia" panose="02030602050306030303" pitchFamily="18" charset="0"/>
              </a:rPr>
              <a:t>1-10</a:t>
            </a:r>
          </a:p>
          <a:p>
            <a:r>
              <a:rPr lang="en-US" sz="1600" dirty="0">
                <a:latin typeface="Constantia" panose="02030602050306030303" pitchFamily="18" charset="0"/>
              </a:rPr>
              <a:t>Laver, S., </a:t>
            </a:r>
            <a:r>
              <a:rPr lang="en-US" sz="1600" dirty="0" err="1">
                <a:latin typeface="Constantia" panose="02030602050306030303" pitchFamily="18" charset="0"/>
              </a:rPr>
              <a:t>Wetzels</a:t>
            </a:r>
            <a:r>
              <a:rPr lang="en-US" sz="1600" dirty="0">
                <a:latin typeface="Constantia" panose="02030602050306030303" pitchFamily="18" charset="0"/>
              </a:rPr>
              <a:t>, J., &amp; Behrens, R. (2001). Knowledge of Malaria, Risk Perception, and </a:t>
            </a:r>
            <a:r>
              <a:rPr lang="en-US" sz="1600" dirty="0" smtClean="0">
                <a:latin typeface="Constantia" panose="02030602050306030303" pitchFamily="18" charset="0"/>
              </a:rPr>
              <a:t>Compliance </a:t>
            </a:r>
            <a:r>
              <a:rPr lang="en-US" sz="1600" dirty="0">
                <a:latin typeface="Constantia" panose="02030602050306030303" pitchFamily="18" charset="0"/>
              </a:rPr>
              <a:t>with </a:t>
            </a:r>
            <a:r>
              <a:rPr lang="en-US" sz="1600" dirty="0" smtClean="0">
                <a:latin typeface="Constantia" panose="02030602050306030303" pitchFamily="18" charset="0"/>
              </a:rPr>
              <a:t>	Prophylaxis </a:t>
            </a:r>
            <a:r>
              <a:rPr lang="en-US" sz="1600" dirty="0">
                <a:latin typeface="Constantia" panose="02030602050306030303" pitchFamily="18" charset="0"/>
              </a:rPr>
              <a:t>and Personal and Environmental Preventive Measures in Travelers Exiting </a:t>
            </a:r>
            <a:r>
              <a:rPr lang="en-US" sz="1600" dirty="0" smtClean="0">
                <a:latin typeface="Constantia" panose="02030602050306030303" pitchFamily="18" charset="0"/>
              </a:rPr>
              <a:t>	Zimbabwe from </a:t>
            </a:r>
            <a:r>
              <a:rPr lang="en-US" sz="1600" dirty="0">
                <a:latin typeface="Constantia" panose="02030602050306030303" pitchFamily="18" charset="0"/>
              </a:rPr>
              <a:t> Harare and Victoria Falls International Airport. </a:t>
            </a:r>
            <a:r>
              <a:rPr lang="en-US" sz="1600" i="1" dirty="0">
                <a:latin typeface="Constantia" panose="02030602050306030303" pitchFamily="18" charset="0"/>
              </a:rPr>
              <a:t>Journal of Travel Medicine,</a:t>
            </a:r>
            <a:r>
              <a:rPr lang="en-US" sz="1600" dirty="0">
                <a:latin typeface="Constantia" panose="02030602050306030303" pitchFamily="18" charset="0"/>
              </a:rPr>
              <a:t> </a:t>
            </a:r>
            <a:r>
              <a:rPr lang="en-US" sz="1600" i="1" dirty="0">
                <a:latin typeface="Constantia" panose="02030602050306030303" pitchFamily="18" charset="0"/>
              </a:rPr>
              <a:t>8</a:t>
            </a:r>
            <a:r>
              <a:rPr lang="en-US" sz="1600" dirty="0">
                <a:latin typeface="Constantia" panose="02030602050306030303" pitchFamily="18" charset="0"/>
              </a:rPr>
              <a:t>: </a:t>
            </a:r>
            <a:r>
              <a:rPr lang="en-US" sz="1600" dirty="0" smtClean="0">
                <a:latin typeface="Constantia" panose="02030602050306030303" pitchFamily="18" charset="0"/>
              </a:rPr>
              <a:t>	298-303.</a:t>
            </a:r>
          </a:p>
          <a:p>
            <a:r>
              <a:rPr lang="en-US" sz="1600" dirty="0">
                <a:latin typeface="Constantia" panose="02030602050306030303" pitchFamily="18" charset="0"/>
              </a:rPr>
              <a:t>Haywood, A., </a:t>
            </a:r>
            <a:r>
              <a:rPr lang="en-US" sz="1600" dirty="0" err="1">
                <a:latin typeface="Constantia" panose="02030602050306030303" pitchFamily="18" charset="0"/>
              </a:rPr>
              <a:t>MacIntyre</a:t>
            </a:r>
            <a:r>
              <a:rPr lang="en-US" sz="1600" dirty="0">
                <a:latin typeface="Constantia" panose="02030602050306030303" pitchFamily="18" charset="0"/>
              </a:rPr>
              <a:t>, C., &amp; Seale, H. (2012). Travel risk behaviors and uptake of Pre-travel health </a:t>
            </a:r>
            <a:r>
              <a:rPr lang="en-US" sz="1600" dirty="0" smtClean="0">
                <a:latin typeface="Constantia" panose="02030602050306030303" pitchFamily="18" charset="0"/>
              </a:rPr>
              <a:t>	preventions </a:t>
            </a:r>
            <a:r>
              <a:rPr lang="en-US" sz="1600" dirty="0">
                <a:latin typeface="Constantia" panose="02030602050306030303" pitchFamily="18" charset="0"/>
              </a:rPr>
              <a:t>by university students in Australia. </a:t>
            </a:r>
            <a:r>
              <a:rPr lang="en-US" sz="1600" i="1" dirty="0">
                <a:latin typeface="Constantia" panose="02030602050306030303" pitchFamily="18" charset="0"/>
              </a:rPr>
              <a:t>BMC Infect Dis 2012, 12</a:t>
            </a:r>
            <a:r>
              <a:rPr lang="en-US" sz="1600" dirty="0">
                <a:latin typeface="Constantia" panose="02030602050306030303" pitchFamily="18" charset="0"/>
              </a:rPr>
              <a:t>(43).</a:t>
            </a:r>
          </a:p>
          <a:p>
            <a:endParaRPr lang="en-US" sz="1600" dirty="0" smtClean="0"/>
          </a:p>
          <a:p>
            <a:endParaRPr lang="en-US" sz="1600" dirty="0" smtClean="0"/>
          </a:p>
          <a:p>
            <a:endParaRPr lang="en-US" sz="1600" dirty="0" smtClean="0"/>
          </a:p>
          <a:p>
            <a:endParaRPr lang="en-US" sz="1600" dirty="0" smtClean="0"/>
          </a:p>
          <a:p>
            <a:endParaRPr lang="en-US" sz="1600" dirty="0"/>
          </a:p>
          <a:p>
            <a:endParaRPr lang="en-US" sz="1600" dirty="0" smtClean="0"/>
          </a:p>
          <a:p>
            <a:endParaRPr lang="en-US" sz="1600" dirty="0"/>
          </a:p>
          <a:p>
            <a:endParaRPr lang="en-US" sz="1600" dirty="0"/>
          </a:p>
        </p:txBody>
      </p:sp>
      <p:sp>
        <p:nvSpPr>
          <p:cNvPr id="4" name="Slide Number Placeholder 3"/>
          <p:cNvSpPr>
            <a:spLocks noGrp="1"/>
          </p:cNvSpPr>
          <p:nvPr>
            <p:ph type="sldNum" sz="quarter" idx="12"/>
          </p:nvPr>
        </p:nvSpPr>
        <p:spPr/>
        <p:txBody>
          <a:bodyPr/>
          <a:lstStyle/>
          <a:p>
            <a:fld id="{035A58E1-8250-493B-B884-70BDEFC0F627}" type="slidenum">
              <a:rPr lang="en-US" smtClean="0"/>
              <a:pPr/>
              <a:t>14</a:t>
            </a:fld>
            <a:endParaRPr lang="en-US"/>
          </a:p>
        </p:txBody>
      </p:sp>
    </p:spTree>
    <p:extLst>
      <p:ext uri="{BB962C8B-B14F-4D97-AF65-F5344CB8AC3E}">
        <p14:creationId xmlns:p14="http://schemas.microsoft.com/office/powerpoint/2010/main" val="2353279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153400" cy="1752600"/>
          </a:xfrm>
          <a:effectLst>
            <a:glow rad="228600">
              <a:schemeClr val="accent1">
                <a:satMod val="175000"/>
                <a:alpha val="40000"/>
              </a:schemeClr>
            </a:glow>
            <a:outerShdw blurRad="50800" dist="38100" dir="10800000" algn="r" rotWithShape="0">
              <a:prstClr val="black">
                <a:alpha val="40000"/>
              </a:prstClr>
            </a:outerShdw>
          </a:effectLst>
        </p:spPr>
        <p:txBody>
          <a:bodyPr>
            <a:normAutofit fontScale="90000"/>
          </a:bodyPr>
          <a:lstStyle/>
          <a:p>
            <a:pPr algn="ctr"/>
            <a:r>
              <a:rPr lang="en-US" b="1" dirty="0" smtClean="0"/>
              <a:t>Thank you for your </a:t>
            </a:r>
            <a:r>
              <a:rPr lang="en-US" b="1" dirty="0" smtClean="0"/>
              <a:t>Attention </a:t>
            </a:r>
            <a:br>
              <a:rPr lang="en-US" b="1" dirty="0" smtClean="0"/>
            </a:br>
            <a:r>
              <a:rPr lang="en-US" b="1" dirty="0" smtClean="0"/>
              <a:t>&amp;</a:t>
            </a:r>
            <a:br>
              <a:rPr lang="en-US" b="1" dirty="0" smtClean="0"/>
            </a:br>
            <a:r>
              <a:rPr lang="en-US" b="1" dirty="0" smtClean="0"/>
              <a:t>      Questions</a:t>
            </a:r>
            <a:endParaRPr lang="en-US" b="1" dirty="0"/>
          </a:p>
        </p:txBody>
      </p:sp>
      <p:sp>
        <p:nvSpPr>
          <p:cNvPr id="4" name="Slide Number Placeholder 3"/>
          <p:cNvSpPr>
            <a:spLocks noGrp="1"/>
          </p:cNvSpPr>
          <p:nvPr>
            <p:ph type="sldNum" sz="quarter" idx="12"/>
          </p:nvPr>
        </p:nvSpPr>
        <p:spPr/>
        <p:txBody>
          <a:bodyPr/>
          <a:lstStyle/>
          <a:p>
            <a:fld id="{035A58E1-8250-493B-B884-70BDEFC0F627}" type="slidenum">
              <a:rPr lang="en-US" smtClean="0"/>
              <a:pPr/>
              <a:t>15</a:t>
            </a:fld>
            <a:endParaRPr lang="en-US"/>
          </a:p>
        </p:txBody>
      </p:sp>
      <p:sp>
        <p:nvSpPr>
          <p:cNvPr id="3" name="TextBox 2"/>
          <p:cNvSpPr txBox="1"/>
          <p:nvPr/>
        </p:nvSpPr>
        <p:spPr>
          <a:xfrm>
            <a:off x="2895600" y="5536456"/>
            <a:ext cx="4038600" cy="923330"/>
          </a:xfrm>
          <a:prstGeom prst="rect">
            <a:avLst/>
          </a:prstGeom>
          <a:noFill/>
        </p:spPr>
        <p:txBody>
          <a:bodyPr wrap="square" rtlCol="0">
            <a:spAutoFit/>
          </a:bodyPr>
          <a:lstStyle/>
          <a:p>
            <a:pPr algn="ctr"/>
            <a:r>
              <a:rPr lang="en-US" dirty="0" smtClean="0"/>
              <a:t>Chike Achudume</a:t>
            </a:r>
          </a:p>
          <a:p>
            <a:pPr algn="ctr"/>
            <a:r>
              <a:rPr lang="en-US" dirty="0" smtClean="0"/>
              <a:t>cachudum@gmu.edu</a:t>
            </a:r>
          </a:p>
          <a:p>
            <a:pPr algn="ctr"/>
            <a:endParaRPr lang="en-US" dirty="0"/>
          </a:p>
        </p:txBody>
      </p:sp>
    </p:spTree>
    <p:extLst>
      <p:ext uri="{BB962C8B-B14F-4D97-AF65-F5344CB8AC3E}">
        <p14:creationId xmlns:p14="http://schemas.microsoft.com/office/powerpoint/2010/main" val="2418593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xfrm>
            <a:off x="304800" y="228600"/>
            <a:ext cx="8610600" cy="762000"/>
          </a:xfrm>
        </p:spPr>
        <p:txBody>
          <a:bodyPr>
            <a:normAutofit/>
          </a:bodyPr>
          <a:lstStyle/>
          <a:p>
            <a:pPr algn="l"/>
            <a:r>
              <a:rPr lang="en-US" sz="4400" b="1" dirty="0">
                <a:latin typeface="Constantia" panose="02030602050306030303" pitchFamily="18" charset="0"/>
              </a:rPr>
              <a:t>Introduction</a:t>
            </a:r>
          </a:p>
        </p:txBody>
      </p:sp>
      <p:sp>
        <p:nvSpPr>
          <p:cNvPr id="20482" name="Rectangle 2"/>
          <p:cNvSpPr>
            <a:spLocks noGrp="1" noChangeArrowheads="1"/>
          </p:cNvSpPr>
          <p:nvPr>
            <p:ph idx="1"/>
          </p:nvPr>
        </p:nvSpPr>
        <p:spPr>
          <a:xfrm>
            <a:off x="304800" y="914400"/>
            <a:ext cx="8534400" cy="5181600"/>
          </a:xfrm>
        </p:spPr>
        <p:txBody>
          <a:bodyPr>
            <a:normAutofit fontScale="92500" lnSpcReduction="20000"/>
          </a:bodyPr>
          <a:lstStyle/>
          <a:p>
            <a:pPr>
              <a:buFont typeface="Wingdings" panose="05000000000000000000" pitchFamily="2" charset="2"/>
              <a:buChar char="v"/>
            </a:pPr>
            <a:endParaRPr lang="en-US" dirty="0" smtClean="0"/>
          </a:p>
          <a:p>
            <a:pPr algn="just">
              <a:buFont typeface="Wingdings" panose="05000000000000000000" pitchFamily="2" charset="2"/>
              <a:buChar char="v"/>
            </a:pPr>
            <a:r>
              <a:rPr lang="en-US" sz="2800" dirty="0" smtClean="0">
                <a:latin typeface="Constantia" panose="02030602050306030303" pitchFamily="18" charset="0"/>
              </a:rPr>
              <a:t>Reasons for underutilization of </a:t>
            </a:r>
            <a:r>
              <a:rPr lang="en-US" sz="2800" dirty="0" smtClean="0">
                <a:latin typeface="Constantia" panose="02030602050306030303" pitchFamily="18" charset="0"/>
              </a:rPr>
              <a:t>Chemoprophylaxis   </a:t>
            </a:r>
            <a:endParaRPr lang="en-US" dirty="0" smtClean="0">
              <a:latin typeface="Constantia" panose="02030602050306030303" pitchFamily="18" charset="0"/>
            </a:endParaRPr>
          </a:p>
          <a:p>
            <a:pPr>
              <a:buFont typeface="Wingdings" panose="05000000000000000000" pitchFamily="2" charset="2"/>
              <a:buChar char="v"/>
            </a:pPr>
            <a:r>
              <a:rPr lang="en-US" sz="3000" dirty="0" smtClean="0">
                <a:latin typeface="Constantia" panose="02030602050306030303" pitchFamily="18" charset="0"/>
              </a:rPr>
              <a:t>Findings from Literature Review</a:t>
            </a:r>
          </a:p>
          <a:p>
            <a:pPr lvl="2">
              <a:lnSpc>
                <a:spcPct val="160000"/>
              </a:lnSpc>
              <a:buFont typeface="Wingdings" panose="05000000000000000000" pitchFamily="2" charset="2"/>
              <a:buChar char="q"/>
            </a:pPr>
            <a:r>
              <a:rPr lang="en-US" sz="2400" dirty="0" smtClean="0">
                <a:latin typeface="Constantia" panose="02030602050306030303" pitchFamily="18" charset="0"/>
              </a:rPr>
              <a:t>Lack of awareness &amp; understanding</a:t>
            </a:r>
          </a:p>
          <a:p>
            <a:pPr lvl="2">
              <a:lnSpc>
                <a:spcPct val="160000"/>
              </a:lnSpc>
              <a:buFont typeface="Wingdings" panose="05000000000000000000" pitchFamily="2" charset="2"/>
              <a:buChar char="q"/>
            </a:pPr>
            <a:r>
              <a:rPr lang="en-US" sz="2600" dirty="0" smtClean="0">
                <a:latin typeface="Constantia" panose="02030602050306030303" pitchFamily="18" charset="0"/>
              </a:rPr>
              <a:t>Non-compliance</a:t>
            </a:r>
          </a:p>
          <a:p>
            <a:pPr lvl="3">
              <a:lnSpc>
                <a:spcPct val="160000"/>
              </a:lnSpc>
              <a:buFont typeface="Wingdings" panose="05000000000000000000" pitchFamily="2" charset="2"/>
              <a:buChar char="§"/>
            </a:pPr>
            <a:r>
              <a:rPr lang="en-US" sz="2200" dirty="0" smtClean="0">
                <a:latin typeface="Constantia" panose="02030602050306030303" pitchFamily="18" charset="0"/>
              </a:rPr>
              <a:t>Unwillingnes</a:t>
            </a:r>
            <a:r>
              <a:rPr lang="en-US" sz="2000" dirty="0" smtClean="0">
                <a:latin typeface="Constantia" panose="02030602050306030303" pitchFamily="18" charset="0"/>
              </a:rPr>
              <a:t>s</a:t>
            </a:r>
          </a:p>
          <a:p>
            <a:pPr lvl="3">
              <a:lnSpc>
                <a:spcPct val="160000"/>
              </a:lnSpc>
              <a:buFont typeface="Wingdings" panose="05000000000000000000" pitchFamily="2" charset="2"/>
              <a:buChar char="§"/>
            </a:pPr>
            <a:r>
              <a:rPr lang="en-US" sz="2200" dirty="0" smtClean="0">
                <a:latin typeface="Constantia" panose="02030602050306030303" pitchFamily="18" charset="0"/>
              </a:rPr>
              <a:t>Forgetfulness</a:t>
            </a:r>
          </a:p>
          <a:p>
            <a:pPr lvl="2">
              <a:lnSpc>
                <a:spcPct val="160000"/>
              </a:lnSpc>
              <a:buFont typeface="Wingdings" panose="05000000000000000000" pitchFamily="2" charset="2"/>
              <a:buChar char="q"/>
            </a:pPr>
            <a:r>
              <a:rPr lang="en-US" sz="2600" dirty="0" smtClean="0">
                <a:latin typeface="Constantia" panose="02030602050306030303" pitchFamily="18" charset="0"/>
              </a:rPr>
              <a:t>Limited </a:t>
            </a:r>
            <a:r>
              <a:rPr lang="en-US" sz="2600" dirty="0" smtClean="0">
                <a:latin typeface="Constantia" panose="02030602050306030303" pitchFamily="18" charset="0"/>
              </a:rPr>
              <a:t>pre-travel consultation</a:t>
            </a:r>
          </a:p>
          <a:p>
            <a:pPr marL="640080" lvl="2" indent="0">
              <a:buNone/>
            </a:pPr>
            <a:endParaRPr lang="en-US" dirty="0" smtClean="0">
              <a:latin typeface="Constantia" panose="02030602050306030303" pitchFamily="18" charset="0"/>
            </a:endParaRPr>
          </a:p>
          <a:p>
            <a:pPr marL="640080" lvl="2" indent="0">
              <a:buNone/>
            </a:pPr>
            <a:endParaRPr lang="en-US" dirty="0" smtClean="0">
              <a:latin typeface="Constantia" panose="02030602050306030303" pitchFamily="18" charset="0"/>
            </a:endParaRPr>
          </a:p>
          <a:p>
            <a:pPr>
              <a:buFont typeface="Wingdings" panose="05000000000000000000" pitchFamily="2" charset="2"/>
              <a:buChar char="v"/>
            </a:pPr>
            <a:r>
              <a:rPr lang="en-US" sz="3000" dirty="0" smtClean="0">
                <a:latin typeface="Constantia" panose="02030602050306030303" pitchFamily="18" charset="0"/>
              </a:rPr>
              <a:t>Solutions</a:t>
            </a:r>
            <a:endParaRPr lang="en-US" sz="3000" dirty="0">
              <a:latin typeface="Constantia" panose="02030602050306030303" pitchFamily="18" charset="0"/>
            </a:endParaRPr>
          </a:p>
          <a:p>
            <a:pPr marL="457200" lvl="1" indent="0">
              <a:buNone/>
            </a:pPr>
            <a:endParaRPr lang="en-US" sz="2800" dirty="0"/>
          </a:p>
        </p:txBody>
      </p:sp>
      <p:sp>
        <p:nvSpPr>
          <p:cNvPr id="4" name="Slide Number Placeholder 3"/>
          <p:cNvSpPr>
            <a:spLocks noGrp="1"/>
          </p:cNvSpPr>
          <p:nvPr>
            <p:ph type="sldNum" sz="quarter" idx="12"/>
          </p:nvPr>
        </p:nvSpPr>
        <p:spPr>
          <a:xfrm>
            <a:off x="685800" y="6248400"/>
            <a:ext cx="7772400" cy="457200"/>
          </a:xfrm>
        </p:spPr>
        <p:txBody>
          <a:bodyPr/>
          <a:lstStyle/>
          <a:p>
            <a:fld id="{01875E82-2762-4558-B715-E85E88661DC7}" type="slidenum">
              <a:rPr lang="en-US"/>
              <a:pPr/>
              <a:t>2</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6605"/>
            <a:ext cx="7985760" cy="780196"/>
          </a:xfrm>
        </p:spPr>
        <p:txBody>
          <a:bodyPr>
            <a:normAutofit/>
          </a:bodyPr>
          <a:lstStyle/>
          <a:p>
            <a:r>
              <a:rPr lang="en-US" sz="4400" b="1" dirty="0" smtClean="0">
                <a:latin typeface="Constantia" panose="02030602050306030303" pitchFamily="18" charset="0"/>
              </a:rPr>
              <a:t>Malaria Chemoprophylaxis</a:t>
            </a:r>
            <a:endParaRPr lang="en-US" sz="4400" b="1" dirty="0">
              <a:latin typeface="Constantia" panose="02030602050306030303" pitchFamily="18" charset="0"/>
            </a:endParaRPr>
          </a:p>
        </p:txBody>
      </p:sp>
      <p:sp>
        <p:nvSpPr>
          <p:cNvPr id="3" name="Content Placeholder 2"/>
          <p:cNvSpPr>
            <a:spLocks noGrp="1"/>
          </p:cNvSpPr>
          <p:nvPr>
            <p:ph idx="1"/>
          </p:nvPr>
        </p:nvSpPr>
        <p:spPr>
          <a:xfrm>
            <a:off x="304800" y="1295400"/>
            <a:ext cx="8610600" cy="4800600"/>
          </a:xfrm>
        </p:spPr>
        <p:txBody>
          <a:bodyPr>
            <a:normAutofit/>
          </a:bodyPr>
          <a:lstStyle/>
          <a:p>
            <a:pPr marL="0" indent="0">
              <a:buNone/>
            </a:pPr>
            <a:endParaRPr lang="en-US" dirty="0" smtClean="0"/>
          </a:p>
          <a:p>
            <a:pPr>
              <a:buFont typeface="Wingdings" panose="05000000000000000000" pitchFamily="2" charset="2"/>
              <a:buChar char="v"/>
            </a:pPr>
            <a:r>
              <a:rPr lang="en-US" dirty="0" smtClean="0">
                <a:latin typeface="Constantia" panose="02030602050306030303" pitchFamily="18" charset="0"/>
              </a:rPr>
              <a:t>Anti-Malaria drug</a:t>
            </a:r>
            <a:endParaRPr lang="en-US" dirty="0">
              <a:latin typeface="Constantia" panose="02030602050306030303" pitchFamily="18" charset="0"/>
            </a:endParaRPr>
          </a:p>
          <a:p>
            <a:pPr marL="0" indent="0">
              <a:buNone/>
            </a:pPr>
            <a:endParaRPr lang="en-US" dirty="0" smtClean="0">
              <a:latin typeface="Constantia" panose="02030602050306030303" pitchFamily="18" charset="0"/>
            </a:endParaRPr>
          </a:p>
          <a:p>
            <a:pPr>
              <a:buFont typeface="Wingdings" panose="05000000000000000000" pitchFamily="2" charset="2"/>
              <a:buChar char="v"/>
            </a:pPr>
            <a:r>
              <a:rPr lang="en-US" dirty="0" smtClean="0">
                <a:latin typeface="Constantia" panose="02030602050306030303" pitchFamily="18" charset="0"/>
              </a:rPr>
              <a:t>Reduces Malaria Risk</a:t>
            </a:r>
          </a:p>
          <a:p>
            <a:pPr marL="0" indent="0">
              <a:buNone/>
            </a:pPr>
            <a:endParaRPr lang="en-US" dirty="0" smtClean="0">
              <a:latin typeface="Constantia" panose="02030602050306030303" pitchFamily="18" charset="0"/>
            </a:endParaRPr>
          </a:p>
          <a:p>
            <a:pPr>
              <a:buFont typeface="Wingdings" panose="05000000000000000000" pitchFamily="2" charset="2"/>
              <a:buChar char="v"/>
            </a:pPr>
            <a:r>
              <a:rPr lang="en-US" dirty="0" smtClean="0">
                <a:latin typeface="Constantia" panose="02030602050306030303" pitchFamily="18" charset="0"/>
              </a:rPr>
              <a:t>Mostly Administered Orally</a:t>
            </a:r>
          </a:p>
          <a:p>
            <a:pPr>
              <a:buFont typeface="Wingdings" panose="05000000000000000000" pitchFamily="2" charset="2"/>
              <a:buChar char="v"/>
            </a:pPr>
            <a:endParaRPr lang="en-US" dirty="0">
              <a:latin typeface="Constantia" panose="02030602050306030303" pitchFamily="18" charset="0"/>
            </a:endParaRPr>
          </a:p>
          <a:p>
            <a:pPr>
              <a:buFont typeface="Wingdings" panose="05000000000000000000" pitchFamily="2" charset="2"/>
              <a:buChar char="v"/>
            </a:pPr>
            <a:r>
              <a:rPr lang="en-US" dirty="0" smtClean="0">
                <a:latin typeface="Constantia" panose="02030602050306030303" pitchFamily="18" charset="0"/>
              </a:rPr>
              <a:t>Not 100% protective.</a:t>
            </a:r>
          </a:p>
          <a:p>
            <a:pPr>
              <a:buFont typeface="Wingdings" panose="05000000000000000000" pitchFamily="2" charset="2"/>
              <a:buChar char="v"/>
            </a:pPr>
            <a:endParaRPr lang="en-US" dirty="0"/>
          </a:p>
          <a:p>
            <a:pPr>
              <a:buFont typeface="Wingdings" panose="05000000000000000000" pitchFamily="2" charset="2"/>
              <a:buChar char="v"/>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035A58E1-8250-493B-B884-70BDEFC0F627}" type="slidenum">
              <a:rPr lang="en-US" smtClean="0"/>
              <a:pPr/>
              <a:t>3</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1728216"/>
            <a:ext cx="3886200" cy="4549676"/>
          </a:xfrm>
          <a:prstGeom prst="rect">
            <a:avLst/>
          </a:prstGeom>
        </p:spPr>
      </p:pic>
      <p:sp>
        <p:nvSpPr>
          <p:cNvPr id="7" name="TextBox 6"/>
          <p:cNvSpPr txBox="1"/>
          <p:nvPr/>
        </p:nvSpPr>
        <p:spPr>
          <a:xfrm>
            <a:off x="7391399" y="1407822"/>
            <a:ext cx="1371601" cy="276999"/>
          </a:xfrm>
          <a:prstGeom prst="rect">
            <a:avLst/>
          </a:prstGeom>
          <a:noFill/>
        </p:spPr>
        <p:txBody>
          <a:bodyPr wrap="square" rtlCol="0">
            <a:spAutoFit/>
          </a:bodyPr>
          <a:lstStyle/>
          <a:p>
            <a:r>
              <a:rPr lang="en-US" sz="1200" dirty="0" smtClean="0"/>
              <a:t>Prado et al, 2014</a:t>
            </a:r>
            <a:endParaRPr lang="en-US" sz="1200" dirty="0"/>
          </a:p>
        </p:txBody>
      </p:sp>
    </p:spTree>
    <p:extLst>
      <p:ext uri="{BB962C8B-B14F-4D97-AF65-F5344CB8AC3E}">
        <p14:creationId xmlns:p14="http://schemas.microsoft.com/office/powerpoint/2010/main" val="1948396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4" name="Rectangle 6"/>
          <p:cNvSpPr>
            <a:spLocks noGrp="1" noChangeArrowheads="1"/>
          </p:cNvSpPr>
          <p:nvPr>
            <p:ph type="title"/>
          </p:nvPr>
        </p:nvSpPr>
        <p:spPr>
          <a:xfrm>
            <a:off x="304800" y="381000"/>
            <a:ext cx="8610600" cy="525780"/>
          </a:xfrm>
        </p:spPr>
        <p:txBody>
          <a:bodyPr>
            <a:normAutofit/>
          </a:bodyPr>
          <a:lstStyle/>
          <a:p>
            <a:pPr algn="l"/>
            <a:r>
              <a:rPr lang="en-US" sz="2400" b="1" dirty="0" smtClean="0">
                <a:latin typeface="Constantia" panose="02030602050306030303" pitchFamily="18" charset="0"/>
              </a:rPr>
              <a:t>Underutilization of Chemoprophylaxis among US Travelers</a:t>
            </a:r>
            <a:endParaRPr lang="en-US" sz="2400" b="1" dirty="0">
              <a:latin typeface="Constantia" panose="02030602050306030303" pitchFamily="18" charset="0"/>
            </a:endParaRPr>
          </a:p>
        </p:txBody>
      </p:sp>
      <p:sp>
        <p:nvSpPr>
          <p:cNvPr id="4" name="Slide Number Placeholder 3"/>
          <p:cNvSpPr>
            <a:spLocks noGrp="1"/>
          </p:cNvSpPr>
          <p:nvPr>
            <p:ph type="sldNum" sz="quarter" idx="10"/>
          </p:nvPr>
        </p:nvSpPr>
        <p:spPr>
          <a:xfrm>
            <a:off x="6553200" y="6242304"/>
            <a:ext cx="1905000" cy="457200"/>
          </a:xfrm>
        </p:spPr>
        <p:txBody>
          <a:bodyPr/>
          <a:lstStyle/>
          <a:p>
            <a:fld id="{D5D31184-BEE4-4749-8B2A-DC2F0A6A39C5}" type="slidenum">
              <a:rPr lang="en-US"/>
              <a:pPr/>
              <a:t>4</a:t>
            </a:fld>
            <a:endParaRPr lang="en-US" dirty="0"/>
          </a:p>
        </p:txBody>
      </p:sp>
      <p:sp>
        <p:nvSpPr>
          <p:cNvPr id="5" name="Rectangle 4"/>
          <p:cNvSpPr/>
          <p:nvPr/>
        </p:nvSpPr>
        <p:spPr bwMode="auto">
          <a:xfrm>
            <a:off x="457200" y="4116324"/>
            <a:ext cx="2514600" cy="1828800"/>
          </a:xfrm>
          <a:prstGeom prst="rect">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50000"/>
              </a:lnSpc>
              <a:spcBef>
                <a:spcPct val="0"/>
              </a:spcBef>
              <a:spcAft>
                <a:spcPct val="0"/>
              </a:spcAft>
              <a:buClrTx/>
              <a:buSzTx/>
              <a:buFontTx/>
              <a:buNone/>
              <a:tabLst/>
            </a:pPr>
            <a:r>
              <a:rPr lang="en-US" dirty="0" smtClean="0">
                <a:latin typeface="Constantia" panose="02030602050306030303" pitchFamily="18" charset="0"/>
              </a:rPr>
              <a:t>International Travel is on the Increase at a Growth Rate of 4%</a:t>
            </a:r>
          </a:p>
          <a:p>
            <a:pPr marL="0" marR="0" indent="0" defTabSz="914400" rtl="0" eaLnBrk="0" fontAlgn="base" latinLnBrk="0" hangingPunct="0">
              <a:lnSpc>
                <a:spcPct val="15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nstantia" panose="02030602050306030303" pitchFamily="18" charset="0"/>
              </a:rPr>
              <a:t>(12 Billion in 2012)</a:t>
            </a:r>
          </a:p>
        </p:txBody>
      </p:sp>
      <p:sp>
        <p:nvSpPr>
          <p:cNvPr id="6" name="Rectangle 5"/>
          <p:cNvSpPr/>
          <p:nvPr/>
        </p:nvSpPr>
        <p:spPr bwMode="auto">
          <a:xfrm>
            <a:off x="6120384" y="4242054"/>
            <a:ext cx="2514600" cy="1828800"/>
          </a:xfrm>
          <a:prstGeom prst="rect">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nstantia" panose="02030602050306030303" pitchFamily="18" charset="0"/>
              </a:rPr>
              <a:t>Africa increased</a:t>
            </a:r>
            <a:r>
              <a:rPr kumimoji="0" lang="en-US" sz="1800" b="0" i="0" u="none" strike="noStrike" cap="none" normalizeH="0" dirty="0" smtClean="0">
                <a:ln>
                  <a:noFill/>
                </a:ln>
                <a:solidFill>
                  <a:schemeClr val="tx1"/>
                </a:solidFill>
                <a:effectLst/>
                <a:latin typeface="Constantia" panose="02030602050306030303" pitchFamily="18" charset="0"/>
              </a:rPr>
              <a:t> by 3 million more Travelers at a Growth Rate of 6%</a:t>
            </a:r>
          </a:p>
          <a:p>
            <a:pPr marL="0" marR="0" indent="0" algn="l" defTabSz="914400" rtl="0" eaLnBrk="0" fontAlgn="base" latinLnBrk="0" hangingPunct="0">
              <a:lnSpc>
                <a:spcPct val="100000"/>
              </a:lnSpc>
              <a:spcBef>
                <a:spcPct val="0"/>
              </a:spcBef>
              <a:spcAft>
                <a:spcPct val="0"/>
              </a:spcAft>
              <a:buClrTx/>
              <a:buSzTx/>
              <a:buFontTx/>
              <a:buNone/>
              <a:tabLst/>
            </a:pPr>
            <a:r>
              <a:rPr lang="en-US" baseline="0" dirty="0" smtClean="0">
                <a:latin typeface="Constantia" panose="02030602050306030303" pitchFamily="18" charset="0"/>
              </a:rPr>
              <a:t>(</a:t>
            </a:r>
            <a:r>
              <a:rPr lang="en-US" dirty="0" smtClean="0">
                <a:latin typeface="Constantia" panose="02030602050306030303" pitchFamily="18" charset="0"/>
              </a:rPr>
              <a:t>50 million in 2012)</a:t>
            </a:r>
            <a:endParaRPr kumimoji="0" lang="en-US" sz="1800" b="0" i="0" u="none" strike="noStrike" cap="none" normalizeH="0" baseline="0" dirty="0" smtClean="0">
              <a:ln>
                <a:noFill/>
              </a:ln>
              <a:solidFill>
                <a:schemeClr val="tx1"/>
              </a:solidFill>
              <a:effectLst/>
              <a:latin typeface="Constantia" panose="02030602050306030303" pitchFamily="18"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1216152"/>
            <a:ext cx="8177784" cy="2590800"/>
          </a:xfrm>
          <a:prstGeom prst="rect">
            <a:avLst/>
          </a:prstGeom>
        </p:spPr>
      </p:pic>
      <p:sp>
        <p:nvSpPr>
          <p:cNvPr id="8" name="Left-Right-Up Arrow 7"/>
          <p:cNvSpPr/>
          <p:nvPr/>
        </p:nvSpPr>
        <p:spPr bwMode="auto">
          <a:xfrm>
            <a:off x="3352800" y="4191000"/>
            <a:ext cx="2286000" cy="1339596"/>
          </a:xfrm>
          <a:prstGeom prst="leftRightUp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 name="TextBox 8"/>
          <p:cNvSpPr txBox="1"/>
          <p:nvPr/>
        </p:nvSpPr>
        <p:spPr>
          <a:xfrm>
            <a:off x="7496556" y="922966"/>
            <a:ext cx="1511808" cy="276999"/>
          </a:xfrm>
          <a:prstGeom prst="rect">
            <a:avLst/>
          </a:prstGeom>
          <a:noFill/>
        </p:spPr>
        <p:txBody>
          <a:bodyPr wrap="square" rtlCol="0">
            <a:spAutoFit/>
          </a:bodyPr>
          <a:lstStyle/>
          <a:p>
            <a:r>
              <a:rPr lang="en-US" sz="1200" dirty="0" smtClean="0"/>
              <a:t>(W.T.O, 2013)</a:t>
            </a:r>
            <a:endParaRPr lang="en-US" sz="12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8" name="Rectangle 6"/>
          <p:cNvSpPr>
            <a:spLocks noGrp="1" noChangeArrowheads="1"/>
          </p:cNvSpPr>
          <p:nvPr>
            <p:ph type="title"/>
          </p:nvPr>
        </p:nvSpPr>
        <p:spPr>
          <a:xfrm>
            <a:off x="268224" y="240034"/>
            <a:ext cx="8229600" cy="673716"/>
          </a:xfrm>
        </p:spPr>
        <p:txBody>
          <a:bodyPr>
            <a:normAutofit fontScale="90000"/>
          </a:bodyPr>
          <a:lstStyle/>
          <a:p>
            <a:pPr algn="l"/>
            <a:r>
              <a:rPr lang="en-US" sz="2400" b="1" dirty="0">
                <a:latin typeface="Constantia" panose="02030602050306030303" pitchFamily="18" charset="0"/>
              </a:rPr>
              <a:t>Underutilization of Chemoprophylaxis among US Travelers</a:t>
            </a:r>
          </a:p>
        </p:txBody>
      </p:sp>
      <p:sp>
        <p:nvSpPr>
          <p:cNvPr id="6" name="Content Placeholder 5"/>
          <p:cNvSpPr>
            <a:spLocks noGrp="1"/>
          </p:cNvSpPr>
          <p:nvPr>
            <p:ph idx="1"/>
          </p:nvPr>
        </p:nvSpPr>
        <p:spPr>
          <a:xfrm>
            <a:off x="228600" y="1752600"/>
            <a:ext cx="8686800" cy="4427374"/>
          </a:xfrm>
        </p:spPr>
        <p:txBody>
          <a:bodyPr>
            <a:normAutofit/>
          </a:bodyPr>
          <a:lstStyle/>
          <a:p>
            <a:pPr marL="457200" lvl="1" indent="0">
              <a:buNone/>
            </a:pPr>
            <a:endParaRPr lang="en-US" dirty="0" smtClean="0"/>
          </a:p>
          <a:p>
            <a:pPr marL="457200" lvl="1" indent="0">
              <a:buNone/>
            </a:pPr>
            <a:endParaRPr lang="en-US" dirty="0"/>
          </a:p>
        </p:txBody>
      </p:sp>
      <p:sp>
        <p:nvSpPr>
          <p:cNvPr id="48" name="Slide Number Placeholder 4"/>
          <p:cNvSpPr>
            <a:spLocks noGrp="1"/>
          </p:cNvSpPr>
          <p:nvPr>
            <p:ph type="sldNum" sz="quarter" idx="12"/>
          </p:nvPr>
        </p:nvSpPr>
        <p:spPr/>
        <p:txBody>
          <a:bodyPr/>
          <a:lstStyle/>
          <a:p>
            <a:fld id="{5CED1B68-2D9E-4D89-AFE4-EFAF273A37D3}" type="slidenum">
              <a:rPr lang="en-US"/>
              <a:pPr/>
              <a:t>5</a:t>
            </a:fld>
            <a:endParaRPr lang="en-US"/>
          </a:p>
        </p:txBody>
      </p:sp>
      <p:sp>
        <p:nvSpPr>
          <p:cNvPr id="2" name="Rectangle 1"/>
          <p:cNvSpPr/>
          <p:nvPr/>
        </p:nvSpPr>
        <p:spPr bwMode="auto">
          <a:xfrm>
            <a:off x="228600" y="3614252"/>
            <a:ext cx="2438400" cy="9144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lgerian" panose="04020705040A02060702" pitchFamily="82" charset="0"/>
              </a:rPr>
              <a:t>Malaria Chemoprophylaxis</a:t>
            </a:r>
          </a:p>
        </p:txBody>
      </p:sp>
      <p:sp>
        <p:nvSpPr>
          <p:cNvPr id="3" name="Rectangle 2"/>
          <p:cNvSpPr/>
          <p:nvPr/>
        </p:nvSpPr>
        <p:spPr bwMode="auto">
          <a:xfrm>
            <a:off x="3352800" y="2438400"/>
            <a:ext cx="1905000" cy="74218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onstantia" panose="02030602050306030303" pitchFamily="18" charset="0"/>
              </a:rPr>
              <a:t>  </a:t>
            </a:r>
            <a:r>
              <a:rPr kumimoji="0" lang="en-US" sz="1800" b="1" i="0" u="none" strike="noStrike" cap="none" normalizeH="0" baseline="0" dirty="0" smtClean="0">
                <a:ln>
                  <a:noFill/>
                </a:ln>
                <a:solidFill>
                  <a:schemeClr val="tx1"/>
                </a:solidFill>
                <a:effectLst/>
                <a:latin typeface="Algerian" panose="04020705040A02060702" pitchFamily="82" charset="0"/>
              </a:rPr>
              <a:t>Fully Utilized </a:t>
            </a:r>
          </a:p>
        </p:txBody>
      </p:sp>
      <p:sp>
        <p:nvSpPr>
          <p:cNvPr id="4" name="Rectangle 3"/>
          <p:cNvSpPr/>
          <p:nvPr/>
        </p:nvSpPr>
        <p:spPr bwMode="auto">
          <a:xfrm>
            <a:off x="3352800" y="5174738"/>
            <a:ext cx="1905000" cy="725424"/>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lgerian" panose="04020705040A02060702" pitchFamily="82" charset="0"/>
              </a:rPr>
              <a:t>Underutilized</a:t>
            </a:r>
            <a:r>
              <a:rPr kumimoji="0" lang="en-US" sz="1800" b="0" i="0" u="none" strike="noStrike" cap="none" normalizeH="0" dirty="0" smtClean="0">
                <a:ln>
                  <a:noFill/>
                </a:ln>
                <a:solidFill>
                  <a:schemeClr val="tx1"/>
                </a:solidFill>
                <a:effectLst/>
                <a:latin typeface="Algerian" panose="04020705040A02060702" pitchFamily="82" charset="0"/>
              </a:rPr>
              <a:t> </a:t>
            </a:r>
            <a:endParaRPr kumimoji="0" lang="en-US" sz="1800" b="0" i="0" u="none" strike="noStrike" cap="none" normalizeH="0" baseline="0" dirty="0" smtClean="0">
              <a:ln>
                <a:noFill/>
              </a:ln>
              <a:solidFill>
                <a:schemeClr val="tx1"/>
              </a:solidFill>
              <a:effectLst/>
              <a:latin typeface="Algerian" panose="04020705040A02060702" pitchFamily="82" charset="0"/>
            </a:endParaRPr>
          </a:p>
        </p:txBody>
      </p:sp>
      <p:sp>
        <p:nvSpPr>
          <p:cNvPr id="5" name="Rectangle 4"/>
          <p:cNvSpPr/>
          <p:nvPr/>
        </p:nvSpPr>
        <p:spPr bwMode="auto">
          <a:xfrm>
            <a:off x="6400800" y="2438400"/>
            <a:ext cx="2209800" cy="74218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lang="en-US" b="1" dirty="0" smtClean="0">
                <a:latin typeface="Algerian" panose="04020705040A02060702" pitchFamily="82" charset="0"/>
              </a:rPr>
              <a:t>Malaria Protection</a:t>
            </a:r>
            <a:endParaRPr kumimoji="0" lang="en-US" sz="1800" b="1" i="0" u="none" strike="noStrike" cap="none" normalizeH="0" baseline="0" dirty="0" smtClean="0">
              <a:ln>
                <a:noFill/>
              </a:ln>
              <a:solidFill>
                <a:schemeClr val="tx1"/>
              </a:solidFill>
              <a:effectLst/>
              <a:latin typeface="Algerian" panose="04020705040A02060702" pitchFamily="82" charset="0"/>
            </a:endParaRPr>
          </a:p>
        </p:txBody>
      </p:sp>
      <p:sp>
        <p:nvSpPr>
          <p:cNvPr id="12" name="Rectangle 11"/>
          <p:cNvSpPr/>
          <p:nvPr/>
        </p:nvSpPr>
        <p:spPr bwMode="auto">
          <a:xfrm>
            <a:off x="6324600" y="5174738"/>
            <a:ext cx="2209800" cy="725424"/>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lgerian" panose="04020705040A02060702" pitchFamily="82" charset="0"/>
              </a:rPr>
              <a:t>Malaria Infection</a:t>
            </a:r>
          </a:p>
        </p:txBody>
      </p:sp>
      <p:sp>
        <p:nvSpPr>
          <p:cNvPr id="37" name="Right Arrow 36"/>
          <p:cNvSpPr/>
          <p:nvPr/>
        </p:nvSpPr>
        <p:spPr bwMode="auto">
          <a:xfrm rot="19640022">
            <a:off x="2608501" y="3143316"/>
            <a:ext cx="770644"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8" name="Right Arrow 37"/>
          <p:cNvSpPr/>
          <p:nvPr/>
        </p:nvSpPr>
        <p:spPr bwMode="auto">
          <a:xfrm>
            <a:off x="5334000" y="2612136"/>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9" name="Right Arrow 38"/>
          <p:cNvSpPr/>
          <p:nvPr/>
        </p:nvSpPr>
        <p:spPr bwMode="auto">
          <a:xfrm>
            <a:off x="5334000" y="5295134"/>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0" name="Right Arrow 39"/>
          <p:cNvSpPr/>
          <p:nvPr/>
        </p:nvSpPr>
        <p:spPr bwMode="auto">
          <a:xfrm rot="2467762">
            <a:off x="2519050" y="4654797"/>
            <a:ext cx="949547"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a:xfrm>
            <a:off x="457200" y="304801"/>
            <a:ext cx="7909560" cy="685800"/>
          </a:xfrm>
        </p:spPr>
        <p:txBody>
          <a:bodyPr>
            <a:normAutofit/>
          </a:bodyPr>
          <a:lstStyle/>
          <a:p>
            <a:pPr algn="l"/>
            <a:r>
              <a:rPr lang="en-US" sz="4400" b="1" dirty="0" smtClean="0">
                <a:latin typeface="Constantia" panose="02030602050306030303" pitchFamily="18" charset="0"/>
              </a:rPr>
              <a:t>Abstract</a:t>
            </a:r>
            <a:endParaRPr lang="en-US" sz="4400" b="1" dirty="0">
              <a:latin typeface="Constantia" panose="02030602050306030303" pitchFamily="18" charset="0"/>
            </a:endParaRPr>
          </a:p>
        </p:txBody>
      </p:sp>
      <p:sp>
        <p:nvSpPr>
          <p:cNvPr id="6151" name="Rectangle 7"/>
          <p:cNvSpPr>
            <a:spLocks noGrp="1" noChangeArrowheads="1"/>
          </p:cNvSpPr>
          <p:nvPr>
            <p:ph idx="1"/>
          </p:nvPr>
        </p:nvSpPr>
        <p:spPr>
          <a:xfrm>
            <a:off x="457200" y="1981200"/>
            <a:ext cx="8458200" cy="4114800"/>
          </a:xfrm>
        </p:spPr>
        <p:txBody>
          <a:bodyPr>
            <a:normAutofit fontScale="92500" lnSpcReduction="10000"/>
          </a:bodyPr>
          <a:lstStyle/>
          <a:p>
            <a:pPr marL="0" indent="0" algn="just">
              <a:lnSpc>
                <a:spcPct val="150000"/>
              </a:lnSpc>
              <a:buNone/>
            </a:pPr>
            <a:r>
              <a:rPr lang="en-US" sz="2400" dirty="0" smtClean="0">
                <a:latin typeface="Constantia" panose="02030602050306030303" pitchFamily="18" charset="0"/>
              </a:rPr>
              <a:t>Malaria poses a real threat to travelers in high endemic regions in Sub-Saharan Africa. International travel has grown dramatically overtime thus increasing the need to understand health issues. Chemoprophylaxis is an anti-malaria regimen available to travelers which helps reduce the risk of contracting the disease. This presentation focus on reasons for the underutilization of this regimen among U.S travelers visiting West Africa and also proffer solutions that can be used for designing  pre-travel awareness programs.</a:t>
            </a:r>
          </a:p>
          <a:p>
            <a:pPr marL="0" indent="0">
              <a:buNone/>
            </a:pPr>
            <a:endParaRPr lang="en-US" dirty="0"/>
          </a:p>
        </p:txBody>
      </p:sp>
      <p:sp>
        <p:nvSpPr>
          <p:cNvPr id="4" name="Slide Number Placeholder 3"/>
          <p:cNvSpPr>
            <a:spLocks noGrp="1"/>
          </p:cNvSpPr>
          <p:nvPr>
            <p:ph type="sldNum" sz="quarter" idx="12"/>
          </p:nvPr>
        </p:nvSpPr>
        <p:spPr/>
        <p:txBody>
          <a:bodyPr/>
          <a:lstStyle/>
          <a:p>
            <a:fld id="{B064A7D1-023D-4736-B5EA-64EB864F16CF}" type="slidenum">
              <a:rPr lang="en-US"/>
              <a:pPr/>
              <a:t>6</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304800" y="286605"/>
            <a:ext cx="8382000" cy="627796"/>
          </a:xfrm>
        </p:spPr>
        <p:txBody>
          <a:bodyPr>
            <a:noAutofit/>
          </a:bodyPr>
          <a:lstStyle/>
          <a:p>
            <a:pPr algn="l"/>
            <a:r>
              <a:rPr lang="en-US" sz="4400" b="1" dirty="0" smtClean="0"/>
              <a:t>Research Question</a:t>
            </a:r>
            <a:endParaRPr lang="en-US" sz="4400" b="1" dirty="0"/>
          </a:p>
        </p:txBody>
      </p:sp>
      <p:sp>
        <p:nvSpPr>
          <p:cNvPr id="104451" name="Rectangle 3"/>
          <p:cNvSpPr>
            <a:spLocks noGrp="1" noChangeArrowheads="1"/>
          </p:cNvSpPr>
          <p:nvPr>
            <p:ph idx="1"/>
          </p:nvPr>
        </p:nvSpPr>
        <p:spPr>
          <a:xfrm>
            <a:off x="304800" y="1292352"/>
            <a:ext cx="8382000" cy="4956048"/>
          </a:xfrm>
        </p:spPr>
        <p:txBody>
          <a:bodyPr/>
          <a:lstStyle/>
          <a:p>
            <a:pPr marL="0" indent="0">
              <a:buNone/>
            </a:pPr>
            <a:endParaRPr lang="en-US" dirty="0" smtClean="0"/>
          </a:p>
        </p:txBody>
      </p:sp>
      <p:sp>
        <p:nvSpPr>
          <p:cNvPr id="4" name="Slide Number Placeholder 3"/>
          <p:cNvSpPr>
            <a:spLocks noGrp="1"/>
          </p:cNvSpPr>
          <p:nvPr>
            <p:ph type="sldNum" sz="quarter" idx="12"/>
          </p:nvPr>
        </p:nvSpPr>
        <p:spPr/>
        <p:txBody>
          <a:bodyPr/>
          <a:lstStyle/>
          <a:p>
            <a:fld id="{41EA3116-33C1-4C62-9287-E2817059324B}" type="slidenum">
              <a:rPr lang="en-US"/>
              <a:pPr/>
              <a:t>7</a:t>
            </a:fld>
            <a:endParaRPr lang="en-US"/>
          </a:p>
        </p:txBody>
      </p:sp>
      <p:sp>
        <p:nvSpPr>
          <p:cNvPr id="2" name="Rectangle 1"/>
          <p:cNvSpPr/>
          <p:nvPr/>
        </p:nvSpPr>
        <p:spPr bwMode="auto">
          <a:xfrm>
            <a:off x="533400" y="2855976"/>
            <a:ext cx="2497810" cy="16764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lgerian" panose="04020705040A02060702" pitchFamily="82" charset="0"/>
              </a:rPr>
              <a:t>How might</a:t>
            </a:r>
            <a:r>
              <a:rPr kumimoji="0" lang="en-US" sz="1800" b="0" i="0" u="none" strike="noStrike" cap="none" normalizeH="0" dirty="0" smtClean="0">
                <a:ln>
                  <a:noFill/>
                </a:ln>
                <a:solidFill>
                  <a:schemeClr val="tx1"/>
                </a:solidFill>
                <a:effectLst/>
                <a:latin typeface="Algerian" panose="04020705040A02060702" pitchFamily="82" charset="0"/>
              </a:rPr>
              <a:t> understanding the reasons for underutilization of Chemoprophylaxis</a:t>
            </a:r>
            <a:endParaRPr kumimoji="0" lang="en-US" sz="1800" b="0" i="0" u="none" strike="noStrike" cap="none" normalizeH="0" baseline="0" dirty="0" smtClean="0">
              <a:ln>
                <a:noFill/>
              </a:ln>
              <a:solidFill>
                <a:schemeClr val="tx1"/>
              </a:solidFill>
              <a:effectLst/>
              <a:latin typeface="Algerian" panose="04020705040A02060702" pitchFamily="82" charset="0"/>
            </a:endParaRPr>
          </a:p>
        </p:txBody>
      </p:sp>
      <p:sp>
        <p:nvSpPr>
          <p:cNvPr id="3" name="Right Arrow 2"/>
          <p:cNvSpPr/>
          <p:nvPr/>
        </p:nvSpPr>
        <p:spPr bwMode="auto">
          <a:xfrm rot="20700761">
            <a:off x="3239579" y="3083023"/>
            <a:ext cx="1847952" cy="699516"/>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lgerian" panose="04020705040A02060702" pitchFamily="82" charset="0"/>
              </a:rPr>
              <a:t>Help Inform</a:t>
            </a:r>
          </a:p>
        </p:txBody>
      </p:sp>
      <p:sp>
        <p:nvSpPr>
          <p:cNvPr id="5" name="Oval 4"/>
          <p:cNvSpPr/>
          <p:nvPr/>
        </p:nvSpPr>
        <p:spPr bwMode="auto">
          <a:xfrm>
            <a:off x="5295900" y="1423415"/>
            <a:ext cx="2514600" cy="2081785"/>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lgerian" panose="04020705040A02060702" pitchFamily="82" charset="0"/>
              </a:rPr>
              <a:t>The</a:t>
            </a:r>
            <a:r>
              <a:rPr kumimoji="0" lang="en-US" sz="1800" b="0" i="0" u="none" strike="noStrike" cap="none" normalizeH="0" dirty="0" smtClean="0">
                <a:ln>
                  <a:noFill/>
                </a:ln>
                <a:solidFill>
                  <a:schemeClr val="tx1"/>
                </a:solidFill>
                <a:effectLst/>
                <a:latin typeface="Algerian" panose="04020705040A02060702" pitchFamily="82" charset="0"/>
              </a:rPr>
              <a:t> </a:t>
            </a:r>
            <a:r>
              <a:rPr kumimoji="0" lang="en-US" sz="1800" b="0" i="0" u="none" strike="noStrike" cap="none" normalizeH="0" baseline="0" dirty="0" smtClean="0">
                <a:ln>
                  <a:noFill/>
                </a:ln>
                <a:solidFill>
                  <a:schemeClr val="tx1"/>
                </a:solidFill>
                <a:effectLst/>
                <a:latin typeface="Algerian" panose="04020705040A02060702" pitchFamily="82" charset="0"/>
              </a:rPr>
              <a:t>Development</a:t>
            </a:r>
            <a:r>
              <a:rPr kumimoji="0" lang="en-US" sz="1800" b="0" i="0" u="none" strike="noStrike" cap="none" normalizeH="0" dirty="0" smtClean="0">
                <a:ln>
                  <a:noFill/>
                </a:ln>
                <a:solidFill>
                  <a:schemeClr val="tx1"/>
                </a:solidFill>
                <a:effectLst/>
                <a:latin typeface="Algerian" panose="04020705040A02060702" pitchFamily="82" charset="0"/>
              </a:rPr>
              <a:t> of Strategies </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Algerian" panose="04020705040A02060702" pitchFamily="82" charset="0"/>
              </a:rPr>
              <a:t>to Improve uptake.</a:t>
            </a:r>
            <a:endParaRPr kumimoji="0" lang="en-US" sz="1800" b="0" i="0" u="none" strike="noStrike" cap="none" normalizeH="0" baseline="0" dirty="0" smtClean="0">
              <a:ln>
                <a:noFill/>
              </a:ln>
              <a:solidFill>
                <a:schemeClr val="tx1"/>
              </a:solidFill>
              <a:effectLst/>
              <a:latin typeface="Algerian" panose="04020705040A02060702" pitchFamily="82" charset="0"/>
            </a:endParaRPr>
          </a:p>
        </p:txBody>
      </p:sp>
      <p:sp>
        <p:nvSpPr>
          <p:cNvPr id="6" name="Oval 5"/>
          <p:cNvSpPr/>
          <p:nvPr/>
        </p:nvSpPr>
        <p:spPr bwMode="auto">
          <a:xfrm>
            <a:off x="5295900" y="4201429"/>
            <a:ext cx="2590800" cy="2057401"/>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latin typeface="Algerian" panose="04020705040A02060702" pitchFamily="82" charset="0"/>
              </a:rPr>
              <a:t>US Travelers Protecting them from Contacting Malaria</a:t>
            </a:r>
            <a:endParaRPr kumimoji="0" lang="en-US" sz="1800" b="0" i="0" u="none" strike="noStrike" cap="none" normalizeH="0" baseline="0" dirty="0" smtClean="0">
              <a:ln>
                <a:noFill/>
              </a:ln>
              <a:solidFill>
                <a:schemeClr val="tx1"/>
              </a:solidFill>
              <a:effectLst/>
              <a:latin typeface="Algerian" panose="04020705040A02060702" pitchFamily="82" charset="0"/>
            </a:endParaRPr>
          </a:p>
        </p:txBody>
      </p:sp>
      <p:sp>
        <p:nvSpPr>
          <p:cNvPr id="7" name="TextBox 6"/>
          <p:cNvSpPr txBox="1"/>
          <p:nvPr/>
        </p:nvSpPr>
        <p:spPr>
          <a:xfrm>
            <a:off x="5715000" y="4876800"/>
            <a:ext cx="45719" cy="369332"/>
          </a:xfrm>
          <a:prstGeom prst="rect">
            <a:avLst/>
          </a:prstGeom>
          <a:noFill/>
        </p:spPr>
        <p:txBody>
          <a:bodyPr wrap="square" rtlCol="0">
            <a:spAutoFit/>
          </a:bodyPr>
          <a:lstStyle/>
          <a:p>
            <a:endParaRPr lang="en-US" dirty="0"/>
          </a:p>
        </p:txBody>
      </p:sp>
      <p:sp>
        <p:nvSpPr>
          <p:cNvPr id="8" name="Down Arrow 7"/>
          <p:cNvSpPr/>
          <p:nvPr/>
        </p:nvSpPr>
        <p:spPr bwMode="auto">
          <a:xfrm>
            <a:off x="6248400" y="3607307"/>
            <a:ext cx="806957" cy="481585"/>
          </a:xfrm>
          <a:prstGeom prst="downArrow">
            <a:avLst>
              <a:gd name="adj1" fmla="val 50000"/>
              <a:gd name="adj2" fmla="val 51899"/>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In</a:t>
            </a:r>
            <a:endParaRPr kumimoji="0" lang="en-US" b="1" i="0" u="none" strike="noStrike" cap="none" normalizeH="0" baseline="0" dirty="0" smtClean="0">
              <a:ln>
                <a:noFill/>
              </a:ln>
              <a:solidFill>
                <a:schemeClr val="tx1"/>
              </a:solidFill>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fade">
                                      <p:cBhvr>
                                        <p:cTn id="7" dur="2000"/>
                                        <p:tgtEl>
                                          <p:spTgt spid="1044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0" name="Rectangle 6"/>
          <p:cNvSpPr>
            <a:spLocks noGrp="1" noChangeArrowheads="1"/>
          </p:cNvSpPr>
          <p:nvPr>
            <p:ph type="title"/>
          </p:nvPr>
        </p:nvSpPr>
        <p:spPr>
          <a:xfrm>
            <a:off x="381000" y="317978"/>
            <a:ext cx="7909560" cy="822961"/>
          </a:xfrm>
        </p:spPr>
        <p:txBody>
          <a:bodyPr>
            <a:normAutofit fontScale="90000"/>
          </a:bodyPr>
          <a:lstStyle/>
          <a:p>
            <a:pPr algn="l"/>
            <a:r>
              <a:rPr lang="en-US" sz="4400" b="1" dirty="0" smtClean="0">
                <a:latin typeface="Constantia" panose="02030602050306030303" pitchFamily="18" charset="0"/>
              </a:rPr>
              <a:t>Findings from Literature Review </a:t>
            </a:r>
            <a:endParaRPr lang="en-US" sz="4400" b="1" dirty="0">
              <a:latin typeface="Constantia" panose="02030602050306030303" pitchFamily="18" charset="0"/>
            </a:endParaRPr>
          </a:p>
        </p:txBody>
      </p:sp>
      <p:sp>
        <p:nvSpPr>
          <p:cNvPr id="6" name="Content Placeholder 5"/>
          <p:cNvSpPr>
            <a:spLocks noGrp="1"/>
          </p:cNvSpPr>
          <p:nvPr>
            <p:ph idx="1"/>
          </p:nvPr>
        </p:nvSpPr>
        <p:spPr>
          <a:xfrm>
            <a:off x="381000" y="1752600"/>
            <a:ext cx="8534400" cy="4343400"/>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just">
              <a:buFont typeface="Wingdings" panose="05000000000000000000" pitchFamily="2" charset="2"/>
              <a:buChar char="q"/>
            </a:pPr>
            <a:r>
              <a:rPr lang="en-US" sz="2800" dirty="0" smtClean="0">
                <a:latin typeface="Constantia" panose="02030602050306030303" pitchFamily="18" charset="0"/>
              </a:rPr>
              <a:t>Non- </a:t>
            </a:r>
            <a:r>
              <a:rPr lang="en-US" sz="2800" dirty="0" smtClean="0">
                <a:latin typeface="Constantia" panose="02030602050306030303" pitchFamily="18" charset="0"/>
              </a:rPr>
              <a:t>compliance</a:t>
            </a:r>
          </a:p>
          <a:p>
            <a:pPr marL="0" indent="0" algn="r">
              <a:buNone/>
            </a:pPr>
            <a:endParaRPr lang="en-US" sz="2800" dirty="0" smtClean="0"/>
          </a:p>
          <a:p>
            <a:pPr marL="201168" lvl="1" indent="0" algn="just">
              <a:buNone/>
            </a:pPr>
            <a:endParaRPr lang="en-US" dirty="0"/>
          </a:p>
          <a:p>
            <a:pPr marL="201168" lvl="1" indent="0" algn="just">
              <a:buNone/>
            </a:pPr>
            <a:endParaRPr lang="en-US" dirty="0" smtClean="0"/>
          </a:p>
          <a:p>
            <a:pPr algn="just">
              <a:buFont typeface="Wingdings" panose="05000000000000000000" pitchFamily="2" charset="2"/>
              <a:buChar char="q"/>
            </a:pPr>
            <a:r>
              <a:rPr lang="en-US" sz="2800" dirty="0">
                <a:latin typeface="Constantia" panose="02030602050306030303" pitchFamily="18" charset="0"/>
              </a:rPr>
              <a:t>Lack of awareness &amp; </a:t>
            </a:r>
            <a:r>
              <a:rPr lang="en-US" sz="2800" dirty="0" smtClean="0">
                <a:latin typeface="Constantia" panose="02030602050306030303" pitchFamily="18" charset="0"/>
              </a:rPr>
              <a:t>understanding</a:t>
            </a:r>
          </a:p>
          <a:p>
            <a:pPr marL="0" indent="0" algn="just">
              <a:buNone/>
            </a:pPr>
            <a:endParaRPr lang="en-US" sz="2800" dirty="0"/>
          </a:p>
          <a:p>
            <a:pPr marL="0" indent="0" algn="just">
              <a:buNone/>
            </a:pPr>
            <a:endParaRPr lang="en-US" dirty="0"/>
          </a:p>
          <a:p>
            <a:pPr algn="just">
              <a:buFont typeface="Wingdings" panose="05000000000000000000" pitchFamily="2" charset="2"/>
              <a:buChar char="q"/>
            </a:pPr>
            <a:r>
              <a:rPr lang="en-US" sz="3000" dirty="0" smtClean="0">
                <a:latin typeface="Constantia" panose="02030602050306030303" pitchFamily="18" charset="0"/>
              </a:rPr>
              <a:t>Limited pre-travel consultation</a:t>
            </a:r>
          </a:p>
        </p:txBody>
      </p:sp>
      <p:sp>
        <p:nvSpPr>
          <p:cNvPr id="21" name="Slide Number Placeholder 3"/>
          <p:cNvSpPr>
            <a:spLocks noGrp="1"/>
          </p:cNvSpPr>
          <p:nvPr>
            <p:ph type="sldNum" sz="quarter" idx="12"/>
          </p:nvPr>
        </p:nvSpPr>
        <p:spPr/>
        <p:txBody>
          <a:bodyPr/>
          <a:lstStyle/>
          <a:p>
            <a:fld id="{8D33BA54-1EB1-4118-AEC4-21D18BE4B248}" type="slidenum">
              <a:rPr lang="en-US"/>
              <a:pPr/>
              <a:t>8</a:t>
            </a:fld>
            <a:endParaRPr lang="en-US"/>
          </a:p>
        </p:txBody>
      </p:sp>
      <p:sp>
        <p:nvSpPr>
          <p:cNvPr id="2" name="TextBox 1"/>
          <p:cNvSpPr txBox="1"/>
          <p:nvPr/>
        </p:nvSpPr>
        <p:spPr>
          <a:xfrm>
            <a:off x="685800" y="2236416"/>
            <a:ext cx="2133600" cy="228600"/>
          </a:xfrm>
          <a:prstGeom prst="rect">
            <a:avLst/>
          </a:prstGeom>
          <a:noFill/>
        </p:spPr>
        <p:txBody>
          <a:bodyPr wrap="square" rtlCol="0">
            <a:spAutoFit/>
          </a:bodyPr>
          <a:lstStyle/>
          <a:p>
            <a:r>
              <a:rPr lang="en-US" sz="900" dirty="0" smtClean="0"/>
              <a:t>(Agarwal</a:t>
            </a:r>
            <a:r>
              <a:rPr lang="en-US" sz="900" dirty="0"/>
              <a:t>, </a:t>
            </a:r>
            <a:r>
              <a:rPr lang="en-US" sz="900" dirty="0" err="1"/>
              <a:t>McMorrow</a:t>
            </a:r>
            <a:r>
              <a:rPr lang="en-US" sz="900" dirty="0"/>
              <a:t> &amp; </a:t>
            </a:r>
            <a:r>
              <a:rPr lang="en-US" sz="900" dirty="0" err="1"/>
              <a:t>Arguin</a:t>
            </a:r>
            <a:r>
              <a:rPr lang="en-US" sz="900" dirty="0"/>
              <a:t> </a:t>
            </a:r>
            <a:r>
              <a:rPr lang="en-US" sz="900" dirty="0" smtClean="0"/>
              <a:t>, 2012) </a:t>
            </a:r>
            <a:endParaRPr lang="en-US" sz="900" dirty="0"/>
          </a:p>
        </p:txBody>
      </p:sp>
      <p:sp>
        <p:nvSpPr>
          <p:cNvPr id="3" name="TextBox 2"/>
          <p:cNvSpPr txBox="1"/>
          <p:nvPr/>
        </p:nvSpPr>
        <p:spPr>
          <a:xfrm>
            <a:off x="685800" y="4038600"/>
            <a:ext cx="1295400" cy="230832"/>
          </a:xfrm>
          <a:prstGeom prst="rect">
            <a:avLst/>
          </a:prstGeom>
          <a:noFill/>
        </p:spPr>
        <p:txBody>
          <a:bodyPr wrap="square" rtlCol="0">
            <a:spAutoFit/>
          </a:bodyPr>
          <a:lstStyle/>
          <a:p>
            <a:r>
              <a:rPr lang="en-US" sz="900" dirty="0" smtClean="0"/>
              <a:t>(Adachi </a:t>
            </a:r>
            <a:r>
              <a:rPr lang="en-US" sz="900" i="1" dirty="0"/>
              <a:t>et </a:t>
            </a:r>
            <a:r>
              <a:rPr lang="en-US" sz="900" i="1" dirty="0" smtClean="0"/>
              <a:t>a</a:t>
            </a:r>
            <a:r>
              <a:rPr lang="en-US" sz="900" dirty="0" smtClean="0"/>
              <a:t>l, 2014</a:t>
            </a:r>
            <a:r>
              <a:rPr lang="en-US" sz="900" dirty="0"/>
              <a:t>) </a:t>
            </a:r>
            <a:endParaRPr lang="en-US" sz="900" dirty="0"/>
          </a:p>
        </p:txBody>
      </p:sp>
      <p:sp>
        <p:nvSpPr>
          <p:cNvPr id="4" name="TextBox 3"/>
          <p:cNvSpPr txBox="1"/>
          <p:nvPr/>
        </p:nvSpPr>
        <p:spPr>
          <a:xfrm>
            <a:off x="685800" y="5658350"/>
            <a:ext cx="1143000" cy="230832"/>
          </a:xfrm>
          <a:prstGeom prst="rect">
            <a:avLst/>
          </a:prstGeom>
          <a:noFill/>
        </p:spPr>
        <p:txBody>
          <a:bodyPr wrap="square" rtlCol="0">
            <a:spAutoFit/>
          </a:bodyPr>
          <a:lstStyle/>
          <a:p>
            <a:r>
              <a:rPr lang="en-US" sz="900" dirty="0"/>
              <a:t>Pavli </a:t>
            </a:r>
            <a:r>
              <a:rPr lang="en-US" sz="900" i="1" dirty="0"/>
              <a:t>et </a:t>
            </a:r>
            <a:r>
              <a:rPr lang="en-US" sz="900" i="1" dirty="0" smtClean="0"/>
              <a:t>al</a:t>
            </a:r>
            <a:r>
              <a:rPr lang="en-US" sz="900" dirty="0" smtClean="0"/>
              <a:t>, 2014</a:t>
            </a:r>
            <a:endParaRPr lang="en-US" sz="9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4" name="Rectangle 6"/>
          <p:cNvSpPr>
            <a:spLocks noGrp="1" noChangeArrowheads="1"/>
          </p:cNvSpPr>
          <p:nvPr>
            <p:ph type="title"/>
          </p:nvPr>
        </p:nvSpPr>
        <p:spPr>
          <a:xfrm>
            <a:off x="228600" y="228600"/>
            <a:ext cx="8686800" cy="914400"/>
          </a:xfrm>
        </p:spPr>
        <p:txBody>
          <a:bodyPr/>
          <a:lstStyle/>
          <a:p>
            <a:r>
              <a:rPr lang="en-US" dirty="0" smtClean="0"/>
              <a:t>Next Steps </a:t>
            </a:r>
            <a:endParaRPr lang="en-US" dirty="0"/>
          </a:p>
        </p:txBody>
      </p:sp>
      <p:pic>
        <p:nvPicPr>
          <p:cNvPr id="19" name="Content Placeholder 1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785873" y="2551421"/>
            <a:ext cx="3521790" cy="2906649"/>
          </a:xfrm>
        </p:spPr>
      </p:pic>
      <p:sp>
        <p:nvSpPr>
          <p:cNvPr id="27" name="Slide Number Placeholder 3"/>
          <p:cNvSpPr>
            <a:spLocks noGrp="1"/>
          </p:cNvSpPr>
          <p:nvPr>
            <p:ph type="sldNum" sz="quarter" idx="12"/>
          </p:nvPr>
        </p:nvSpPr>
        <p:spPr/>
        <p:txBody>
          <a:bodyPr/>
          <a:lstStyle/>
          <a:p>
            <a:fld id="{DD7EFE7C-BA93-44EB-B506-3B3D8A515D57}" type="slidenum">
              <a:rPr lang="en-US"/>
              <a:pPr/>
              <a:t>9</a:t>
            </a:fld>
            <a:endParaRPr lang="en-US"/>
          </a:p>
        </p:txBody>
      </p:sp>
      <p:sp>
        <p:nvSpPr>
          <p:cNvPr id="2" name="Rectangle 1"/>
          <p:cNvSpPr/>
          <p:nvPr/>
        </p:nvSpPr>
        <p:spPr bwMode="auto">
          <a:xfrm>
            <a:off x="347472" y="228600"/>
            <a:ext cx="8491728" cy="914400"/>
          </a:xfrm>
          <a:prstGeom prst="rect">
            <a:avLst/>
          </a:prstGeom>
          <a:solidFill>
            <a:schemeClr val="accent1"/>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3200" dirty="0" smtClean="0">
                <a:latin typeface="Constantia" panose="02030602050306030303" pitchFamily="18" charset="0"/>
              </a:rPr>
              <a:t>Non-compliance</a:t>
            </a:r>
            <a:endParaRPr kumimoji="0" lang="en-US" sz="3200" b="0" i="0" u="none" strike="noStrike" cap="none" normalizeH="0" baseline="0" dirty="0" smtClean="0">
              <a:ln>
                <a:noFill/>
              </a:ln>
              <a:solidFill>
                <a:schemeClr val="tx1"/>
              </a:solidFill>
              <a:effectLst/>
              <a:latin typeface="Constantia" panose="02030602050306030303" pitchFamily="18" charset="0"/>
            </a:endParaRPr>
          </a:p>
        </p:txBody>
      </p:sp>
      <p:sp>
        <p:nvSpPr>
          <p:cNvPr id="7" name="Rectangle 6"/>
          <p:cNvSpPr/>
          <p:nvPr/>
        </p:nvSpPr>
        <p:spPr>
          <a:xfrm>
            <a:off x="347472" y="2209800"/>
            <a:ext cx="2243328" cy="609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Constantia" panose="02030602050306030303" pitchFamily="18" charset="0"/>
              </a:rPr>
              <a:t>Forgetfulness</a:t>
            </a:r>
            <a:endParaRPr lang="en-US" sz="2400" b="1" dirty="0">
              <a:latin typeface="Constantia" panose="02030602050306030303" pitchFamily="18" charset="0"/>
            </a:endParaRPr>
          </a:p>
        </p:txBody>
      </p:sp>
      <p:sp>
        <p:nvSpPr>
          <p:cNvPr id="8" name="Rectangle 7"/>
          <p:cNvSpPr/>
          <p:nvPr/>
        </p:nvSpPr>
        <p:spPr>
          <a:xfrm>
            <a:off x="347472" y="2887410"/>
            <a:ext cx="2243328" cy="6477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Constantia" panose="02030602050306030303" pitchFamily="18" charset="0"/>
              </a:rPr>
              <a:t>Unwillingness</a:t>
            </a:r>
            <a:endParaRPr lang="en-US" sz="2400" b="1" dirty="0">
              <a:latin typeface="Constantia" panose="02030602050306030303" pitchFamily="18" charset="0"/>
            </a:endParaRPr>
          </a:p>
        </p:txBody>
      </p:sp>
      <p:sp>
        <p:nvSpPr>
          <p:cNvPr id="12" name="Rectangle 11"/>
          <p:cNvSpPr/>
          <p:nvPr/>
        </p:nvSpPr>
        <p:spPr>
          <a:xfrm>
            <a:off x="6617208" y="4571999"/>
            <a:ext cx="2221992" cy="131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617208" y="4859587"/>
            <a:ext cx="2221992" cy="609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Constantia" panose="02030602050306030303" pitchFamily="18" charset="0"/>
              </a:rPr>
              <a:t>Compliance</a:t>
            </a:r>
            <a:endParaRPr lang="en-US" sz="2800" b="1" dirty="0">
              <a:latin typeface="Constantia" panose="02030602050306030303" pitchFamily="18" charset="0"/>
            </a:endParaRPr>
          </a:p>
        </p:txBody>
      </p:sp>
      <p:sp>
        <p:nvSpPr>
          <p:cNvPr id="14" name="Down Arrow 13"/>
          <p:cNvSpPr/>
          <p:nvPr/>
        </p:nvSpPr>
        <p:spPr>
          <a:xfrm>
            <a:off x="457200" y="3839907"/>
            <a:ext cx="484632" cy="14641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1621536" y="3806379"/>
            <a:ext cx="484632" cy="14641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rot="10800000">
            <a:off x="7892969" y="2853275"/>
            <a:ext cx="484632" cy="14679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0800000">
            <a:off x="6858000" y="2853274"/>
            <a:ext cx="484632" cy="14679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47472" y="6019800"/>
            <a:ext cx="2776728" cy="230832"/>
          </a:xfrm>
          <a:prstGeom prst="rect">
            <a:avLst/>
          </a:prstGeom>
          <a:noFill/>
        </p:spPr>
        <p:txBody>
          <a:bodyPr wrap="square" rtlCol="0">
            <a:spAutoFit/>
          </a:bodyPr>
          <a:lstStyle/>
          <a:p>
            <a:r>
              <a:rPr lang="en-US" sz="900" dirty="0" smtClean="0"/>
              <a:t>(Wetzel </a:t>
            </a:r>
            <a:r>
              <a:rPr lang="en-US" sz="900" dirty="0"/>
              <a:t>&amp; Behrens </a:t>
            </a:r>
            <a:r>
              <a:rPr lang="en-US" sz="900" dirty="0" smtClean="0"/>
              <a:t>, 2001; </a:t>
            </a:r>
            <a:r>
              <a:rPr lang="en-US" sz="900" dirty="0" err="1"/>
              <a:t>Emeline</a:t>
            </a:r>
            <a:r>
              <a:rPr lang="en-US" sz="900" dirty="0"/>
              <a:t> </a:t>
            </a:r>
            <a:r>
              <a:rPr lang="en-US" sz="900" i="1" dirty="0"/>
              <a:t>et al </a:t>
            </a:r>
            <a:r>
              <a:rPr lang="en-US" sz="900" dirty="0" smtClean="0"/>
              <a:t>,2013) </a:t>
            </a:r>
            <a:endParaRPr lang="en-US" sz="9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anim calcmode="lin" valueType="num">
                                      <p:cBhvr>
                                        <p:cTn id="23" dur="1000" fill="hold"/>
                                        <p:tgtEl>
                                          <p:spTgt spid="14"/>
                                        </p:tgtEl>
                                        <p:attrNameLst>
                                          <p:attrName>ppt_x</p:attrName>
                                        </p:attrNameLst>
                                      </p:cBhvr>
                                      <p:tavLst>
                                        <p:tav tm="0">
                                          <p:val>
                                            <p:strVal val="#ppt_x"/>
                                          </p:val>
                                        </p:tav>
                                        <p:tav tm="100000">
                                          <p:val>
                                            <p:strVal val="#ppt_x"/>
                                          </p:val>
                                        </p:tav>
                                      </p:tavLst>
                                    </p:anim>
                                    <p:anim calcmode="lin" valueType="num">
                                      <p:cBhvr>
                                        <p:cTn id="2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1000"/>
                                        <p:tgtEl>
                                          <p:spTgt spid="13"/>
                                        </p:tgtEl>
                                      </p:cBhvr>
                                    </p:animEffect>
                                    <p:anim calcmode="lin" valueType="num">
                                      <p:cBhvr>
                                        <p:cTn id="30" dur="1000" fill="hold"/>
                                        <p:tgtEl>
                                          <p:spTgt spid="13"/>
                                        </p:tgtEl>
                                        <p:attrNameLst>
                                          <p:attrName>ppt_x</p:attrName>
                                        </p:attrNameLst>
                                      </p:cBhvr>
                                      <p:tavLst>
                                        <p:tav tm="0">
                                          <p:val>
                                            <p:strVal val="#ppt_x"/>
                                          </p:val>
                                        </p:tav>
                                        <p:tav tm="100000">
                                          <p:val>
                                            <p:strVal val="#ppt_x"/>
                                          </p:val>
                                        </p:tav>
                                      </p:tavLst>
                                    </p:anim>
                                    <p:anim calcmode="lin" valueType="num">
                                      <p:cBhvr>
                                        <p:cTn id="31" dur="1000" fill="hold"/>
                                        <p:tgtEl>
                                          <p:spTgt spid="13"/>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1000" fill="hold"/>
                                        <p:tgtEl>
                                          <p:spTgt spid="16"/>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P spid="13" grpId="0" animBg="1"/>
      <p:bldP spid="14" grpId="0" animBg="1"/>
      <p:bldP spid="15" grpId="0" animBg="1"/>
      <p:bldP spid="16" grpId="0" animBg="1"/>
      <p:bldP spid="17" grpId="0" animBg="1"/>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058542C-52D3-4451-A774-42EADF3B8E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442</Words>
  <Application>Microsoft Office PowerPoint</Application>
  <PresentationFormat>On-screen Show (4:3)</PresentationFormat>
  <Paragraphs>127</Paragraphs>
  <Slides>15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Algerian</vt:lpstr>
      <vt:lpstr>Arial</vt:lpstr>
      <vt:lpstr>Calibri</vt:lpstr>
      <vt:lpstr>Calibri Light</vt:lpstr>
      <vt:lpstr>Constantia</vt:lpstr>
      <vt:lpstr>Times New Roman</vt:lpstr>
      <vt:lpstr>Wingdings</vt:lpstr>
      <vt:lpstr>Retrospect</vt:lpstr>
      <vt:lpstr> Multidisciplinary Colloquium Project</vt:lpstr>
      <vt:lpstr>Introduction</vt:lpstr>
      <vt:lpstr>Malaria Chemoprophylaxis</vt:lpstr>
      <vt:lpstr>Underutilization of Chemoprophylaxis among US Travelers</vt:lpstr>
      <vt:lpstr>Underutilization of Chemoprophylaxis among US Travelers</vt:lpstr>
      <vt:lpstr>Abstract</vt:lpstr>
      <vt:lpstr>Research Question</vt:lpstr>
      <vt:lpstr>Findings from Literature Review </vt:lpstr>
      <vt:lpstr>Next Steps </vt:lpstr>
      <vt:lpstr>PowerPoint Presentation</vt:lpstr>
      <vt:lpstr>PowerPoint Presentation</vt:lpstr>
      <vt:lpstr>Suggestion for Further Research </vt:lpstr>
      <vt:lpstr>Conclusion</vt:lpstr>
      <vt:lpstr>References</vt:lpstr>
      <vt:lpstr>Thank you for your Attention  &amp;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1601-01-01T00:00:00Z</cp:lastPrinted>
  <dcterms:created xsi:type="dcterms:W3CDTF">2015-04-24T10:00:50Z</dcterms:created>
  <dcterms:modified xsi:type="dcterms:W3CDTF">2015-04-27T12:57:20Z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TC100645801033</vt:lpwstr>
  </property>
</Properties>
</file>